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1" r:id="rId1"/>
  </p:sldMasterIdLst>
  <p:notesMasterIdLst>
    <p:notesMasterId r:id="rId7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3" r:id="rId16"/>
    <p:sldId id="272" r:id="rId17"/>
    <p:sldId id="271" r:id="rId18"/>
    <p:sldId id="274" r:id="rId19"/>
    <p:sldId id="275" r:id="rId20"/>
    <p:sldId id="276" r:id="rId21"/>
    <p:sldId id="277" r:id="rId22"/>
    <p:sldId id="278" r:id="rId23"/>
    <p:sldId id="280" r:id="rId24"/>
    <p:sldId id="342" r:id="rId25"/>
    <p:sldId id="281" r:id="rId26"/>
    <p:sldId id="344"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7" r:id="rId41"/>
    <p:sldId id="298" r:id="rId42"/>
    <p:sldId id="299" r:id="rId43"/>
    <p:sldId id="304" r:id="rId44"/>
    <p:sldId id="305" r:id="rId45"/>
    <p:sldId id="307" r:id="rId46"/>
    <p:sldId id="308" r:id="rId47"/>
    <p:sldId id="309" r:id="rId48"/>
    <p:sldId id="310" r:id="rId49"/>
    <p:sldId id="313" r:id="rId50"/>
    <p:sldId id="315" r:id="rId51"/>
    <p:sldId id="316" r:id="rId52"/>
    <p:sldId id="317" r:id="rId53"/>
    <p:sldId id="318" r:id="rId54"/>
    <p:sldId id="321" r:id="rId55"/>
    <p:sldId id="322" r:id="rId56"/>
    <p:sldId id="323" r:id="rId57"/>
    <p:sldId id="324" r:id="rId58"/>
    <p:sldId id="325" r:id="rId59"/>
    <p:sldId id="326" r:id="rId60"/>
    <p:sldId id="327" r:id="rId61"/>
    <p:sldId id="328" r:id="rId62"/>
    <p:sldId id="329" r:id="rId63"/>
    <p:sldId id="330" r:id="rId64"/>
    <p:sldId id="331" r:id="rId65"/>
    <p:sldId id="332" r:id="rId66"/>
    <p:sldId id="333" r:id="rId67"/>
    <p:sldId id="335" r:id="rId68"/>
    <p:sldId id="336" r:id="rId69"/>
    <p:sldId id="337" r:id="rId70"/>
    <p:sldId id="338" r:id="rId71"/>
    <p:sldId id="339" r:id="rId72"/>
    <p:sldId id="340" r:id="rId73"/>
    <p:sldId id="341" r:id="rId7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A692BBAF-C5EF-CB47-8691-C2D740A674A7}">
          <p14:sldIdLst>
            <p14:sldId id="256"/>
            <p14:sldId id="257"/>
            <p14:sldId id="258"/>
            <p14:sldId id="259"/>
            <p14:sldId id="260"/>
            <p14:sldId id="261"/>
            <p14:sldId id="262"/>
            <p14:sldId id="263"/>
            <p14:sldId id="264"/>
            <p14:sldId id="265"/>
            <p14:sldId id="266"/>
            <p14:sldId id="267"/>
            <p14:sldId id="268"/>
            <p14:sldId id="270"/>
            <p14:sldId id="273"/>
            <p14:sldId id="272"/>
            <p14:sldId id="271"/>
            <p14:sldId id="274"/>
            <p14:sldId id="275"/>
            <p14:sldId id="276"/>
            <p14:sldId id="277"/>
            <p14:sldId id="278"/>
            <p14:sldId id="280"/>
            <p14:sldId id="342"/>
            <p14:sldId id="281"/>
          </p14:sldIdLst>
        </p14:section>
        <p14:section name="Why security" id="{360F99AB-7F9B-3C4A-ACA4-C18C5D461C44}">
          <p14:sldIdLst>
            <p14:sldId id="344"/>
            <p14:sldId id="283"/>
            <p14:sldId id="284"/>
            <p14:sldId id="285"/>
            <p14:sldId id="286"/>
            <p14:sldId id="287"/>
            <p14:sldId id="288"/>
            <p14:sldId id="289"/>
            <p14:sldId id="290"/>
            <p14:sldId id="291"/>
            <p14:sldId id="292"/>
            <p14:sldId id="293"/>
            <p14:sldId id="294"/>
            <p14:sldId id="295"/>
            <p14:sldId id="297"/>
            <p14:sldId id="298"/>
            <p14:sldId id="299"/>
            <p14:sldId id="304"/>
            <p14:sldId id="305"/>
            <p14:sldId id="307"/>
            <p14:sldId id="308"/>
            <p14:sldId id="309"/>
            <p14:sldId id="310"/>
            <p14:sldId id="313"/>
            <p14:sldId id="315"/>
            <p14:sldId id="316"/>
            <p14:sldId id="317"/>
            <p14:sldId id="318"/>
            <p14:sldId id="321"/>
            <p14:sldId id="322"/>
            <p14:sldId id="323"/>
            <p14:sldId id="324"/>
            <p14:sldId id="325"/>
            <p14:sldId id="326"/>
            <p14:sldId id="327"/>
            <p14:sldId id="328"/>
            <p14:sldId id="329"/>
            <p14:sldId id="330"/>
            <p14:sldId id="331"/>
            <p14:sldId id="332"/>
            <p14:sldId id="333"/>
            <p14:sldId id="335"/>
            <p14:sldId id="336"/>
            <p14:sldId id="337"/>
            <p14:sldId id="338"/>
            <p14:sldId id="339"/>
            <p14:sldId id="340"/>
            <p14:sldId id="341"/>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5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939FECE-F015-473F-9BEF-1F8277FC8A46}">
  <a:tblStyle styleId="{A939FECE-F015-473F-9BEF-1F8277FC8A4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84927"/>
  </p:normalViewPr>
  <p:slideViewPr>
    <p:cSldViewPr snapToGrid="0">
      <p:cViewPr varScale="1">
        <p:scale>
          <a:sx n="233" d="100"/>
          <a:sy n="233" d="100"/>
        </p:scale>
        <p:origin x="3200" y="192"/>
      </p:cViewPr>
      <p:guideLst>
        <p:guide orient="horz" pos="1620"/>
        <p:guide pos="2880"/>
      </p:guideLst>
    </p:cSldViewPr>
  </p:slideViewPr>
  <p:notesTextViewPr>
    <p:cViewPr>
      <p:scale>
        <a:sx n="150" d="100"/>
        <a:sy n="150" d="100"/>
      </p:scale>
      <p:origin x="0" y="0"/>
    </p:cViewPr>
  </p:notesTextViewPr>
  <p:notesViewPr>
    <p:cSldViewPr snapToGrid="0">
      <p:cViewPr varScale="1">
        <p:scale>
          <a:sx n="171" d="100"/>
          <a:sy n="171" d="100"/>
        </p:scale>
        <p:origin x="2136" y="17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600" b="0" i="0" u="none" strike="noStrike" cap="none" baseline="0">
        <a:solidFill>
          <a:srgbClr val="000000"/>
        </a:solidFill>
        <a:latin typeface="+mj-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slate.com/technology/2018/03/apps-cant-stop-exes-who-use-technology-for-stalking.html"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dc5f6ed27a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dc5f6ed27a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61C: It's possible to do well in the class even if you did poorly in 61C or didn't take 61C!</a:t>
            </a:r>
            <a:endParaRPr/>
          </a:p>
          <a:p>
            <a:pPr marL="457200" lvl="0" indent="-298450" algn="l" rtl="0">
              <a:spcBef>
                <a:spcPts val="0"/>
              </a:spcBef>
              <a:spcAft>
                <a:spcPts val="0"/>
              </a:spcAft>
              <a:buSzPts val="1100"/>
              <a:buChar char="●"/>
            </a:pPr>
            <a:r>
              <a:rPr lang="en"/>
              <a:t>Programming languages: As an upper-division class, we will be holding your hand less and trusting you to get your hands dirty on your own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e8e369996b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e8e369996b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dc5f6ed27a_3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dc5f6ed27a_3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e8e369996b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e8e369996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8e369996b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8e369996b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dca84a4d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dca84a4d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dc5f6ed27a_3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dc5f6ed27a_3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wrote this textbook ourselves to supplement lecture content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e8e369996b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e8e369996b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dc5f6ed27a_3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dc5f6ed27a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e8181bfc6_0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e8181bfc6_0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dc5f6ed27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dc5f6ed27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ddfe5beb79_1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ddfe5beb79_1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dc5f6ed27a_3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dc5f6ed27a_3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ddfe5beb79_6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ddfe5beb79_6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dc5f6ed27a_3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dc5f6ed27a_3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dc5f6ed27a_3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dc5f6ed27a_3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dc5f6ed27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dc5f6ed27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8081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dca84a4d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dca84a4d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dc5f6ed27a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dc5f6ed27a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dc5f6ed27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dc5f6ed27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dc5f6ed27a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dc5f6ed27a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c5f6ed27a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c5f6ed27a_3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dc5f6ed27a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dc5f6ed27a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Source: Identity Theft Resource Center</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eb4fae0df3_8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eb4fae0df3_8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dc5f6ed27a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dc5f6ed27a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it can kill you, don’t connect it to the Internet!” ~Nick</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3840728bb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3840728bb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Soon, we will get into really technical details and attacks and learn to actually exploit (and defend) computer systems</a:t>
            </a:r>
            <a:endParaRPr/>
          </a:p>
          <a:p>
            <a:pPr marL="457200" lvl="0" indent="-298450" algn="l" rtl="0">
              <a:spcBef>
                <a:spcPts val="0"/>
              </a:spcBef>
              <a:spcAft>
                <a:spcPts val="0"/>
              </a:spcAft>
              <a:buSzPts val="1100"/>
              <a:buChar char="●"/>
            </a:pPr>
            <a:r>
              <a:rPr lang="en"/>
              <a:t>But the rest of lecture will be focused on some of the philosophical concepts that underpin everything in the rest of the course</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0e8181bfc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0e8181bfc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will start the study of security with some key principles in designing secure systems that we will use throughout the class. You will see them appearing in different scenarios across different parts of security. </a:t>
            </a:r>
            <a:endParaRPr/>
          </a:p>
          <a:p>
            <a:pPr marL="0" lvl="0" indent="0" algn="l" rtl="0">
              <a:spcBef>
                <a:spcPts val="0"/>
              </a:spcBef>
              <a:spcAft>
                <a:spcPts val="0"/>
              </a:spcAft>
              <a:buNone/>
            </a:pPr>
            <a:endParaRPr/>
          </a:p>
          <a:p>
            <a:pPr marL="457200" lvl="0" indent="-298450" algn="l" rtl="0">
              <a:spcBef>
                <a:spcPts val="0"/>
              </a:spcBef>
              <a:spcAft>
                <a:spcPts val="0"/>
              </a:spcAft>
              <a:buClr>
                <a:schemeClr val="dk1"/>
              </a:buClr>
              <a:buSzPts val="1100"/>
              <a:buChar char="●"/>
            </a:pPr>
            <a:r>
              <a:rPr lang="en">
                <a:solidFill>
                  <a:schemeClr val="dk1"/>
                </a:solidFill>
              </a:rPr>
              <a:t>Soon, we will get into really technical details and attacks and learn to actually exploit (and defend) computer systems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But the rest of lecture will be focused on some of the philosophical concepts that underpin everything in the rest of the course</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3840728bb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3840728bbe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3840728bbe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3840728bbe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“Two hikers are out in the woods, going for a walk. Up behind them comes a huge grizzly bear, rising up and roaring at them. One hiker, really scared, goes ‘Oh god, oh god, it’s a bear, what are we going to do?’ The other hiker calmly takes off his pack and starts to tie his shoes. The first hiker says to the first, ‘Why are you not worried?’ The second hikers says, ‘You know, I don’t have to outrun the bear. </a:t>
            </a:r>
            <a:r>
              <a:rPr lang="en" b="1" dirty="0"/>
              <a:t>I just have to outrun you.</a:t>
            </a:r>
            <a:r>
              <a:rPr lang="en" dirty="0"/>
              <a:t>’”</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3840728bbe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3840728bbe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sick of playing whak-a-mole on bad guys… Instead we play whak-a-mole on bad-guy business models”</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13840728bbe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13840728bb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Intimate partners: Consider their physical access, intimate knowledge, social engineering skills, and motivation to target a particular person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Turn your phone into a bug and location tracker: its easy if your phone is in their hands and they know the password...</a:t>
            </a:r>
            <a:endParaRPr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A good summary from Karen Levy </a:t>
            </a:r>
            <a:r>
              <a:rPr lang="en" u="sng" dirty="0">
                <a:solidFill>
                  <a:schemeClr val="hlink"/>
                </a:solidFill>
                <a:hlinkClick r:id="rId3"/>
              </a:rPr>
              <a:t>https://slate.com/technology/2018/03/apps-cant-stop-exes-who-use-technology-for-stalking.html</a:t>
            </a: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13840728bbe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13840728bb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600" dirty="0"/>
              <a:t>Interacting with systems: You may not always detect the attacker probing your systems before launching an attack</a:t>
            </a:r>
            <a:endParaRPr sz="1600" dirty="0"/>
          </a:p>
          <a:p>
            <a:pPr marL="457200" lvl="0" indent="-298450" algn="l" rtl="0">
              <a:spcBef>
                <a:spcPts val="0"/>
              </a:spcBef>
              <a:spcAft>
                <a:spcPts val="0"/>
              </a:spcAft>
              <a:buSzPts val="1100"/>
              <a:buChar char="●"/>
            </a:pPr>
            <a:r>
              <a:rPr lang="en" sz="1600" dirty="0"/>
              <a:t>Resources: The NSA can mount a larger-scale attack than an individual criminal</a:t>
            </a:r>
            <a:endParaRPr sz="1600" dirty="0"/>
          </a:p>
          <a:p>
            <a:pPr marL="0" lvl="0" indent="0" algn="l" rtl="0">
              <a:spcBef>
                <a:spcPts val="0"/>
              </a:spcBef>
              <a:spcAft>
                <a:spcPts val="0"/>
              </a:spcAft>
              <a:buNone/>
            </a:pPr>
            <a:endParaRPr sz="1600" dirty="0"/>
          </a:p>
          <a:p>
            <a:pPr marL="0" lvl="0" indent="0" algn="l" rtl="0">
              <a:spcBef>
                <a:spcPts val="0"/>
              </a:spcBef>
              <a:spcAft>
                <a:spcPts val="0"/>
              </a:spcAft>
              <a:buNone/>
            </a:pPr>
            <a:r>
              <a:rPr lang="en" sz="1600" dirty="0"/>
              <a:t>“We are sick of playing </a:t>
            </a:r>
            <a:r>
              <a:rPr lang="en" sz="1600" dirty="0" err="1"/>
              <a:t>whak</a:t>
            </a:r>
            <a:r>
              <a:rPr lang="en" sz="1600" dirty="0"/>
              <a:t>-a-mole on bad guys… Instead we play </a:t>
            </a:r>
            <a:r>
              <a:rPr lang="en" sz="1600" dirty="0" err="1"/>
              <a:t>whak</a:t>
            </a:r>
            <a:r>
              <a:rPr lang="en" sz="1600" dirty="0"/>
              <a:t>-a-mole on bad-guy business models”</a:t>
            </a:r>
            <a:endParaRPr sz="16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c5f6ed27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dc5f6ed27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3840728bbe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3840728bbe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get a precise threat model, you should know TCB</a:t>
            </a: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13840728bbe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13840728bbe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3840728bbe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3840728bbe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“There is no patch for human stupidity”</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13840728bbe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13840728bbe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3840728bbe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13840728bbe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Callback to exam security</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13840728bbe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13840728bbe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13840728bbe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13840728bbe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3840728bbe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3840728bbe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Callback to exam security (again)</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13840728bbe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13840728bbe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13840728bbe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13840728bbe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dc5f6ed27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dc5f6ed27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13840728bbe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13840728bbe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13840728bbe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13840728bbe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13840728bbe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13840728bbe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13840728bbe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13840728bbe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13840728bbe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13840728bbe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3840728bbe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3840728bbe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13840728bbe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13840728bbe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is a picture from a missile silo housing dozens of nuclear intercontinental ballistic missiles.  In particular, this is the launch control center. The US missile command was quite understandably concerned about preventing unauthorized launch of a nuclear missile, and they implemented a number of steps to reduce this risk.  This picture hints at one of the key defenses: dual-man control.  You can see two chairs – there are two control panels for two launch officers. To launch the missiles, each officer has to set their console to launch – you can’t quite see it, but you need to insert a key to turn it to launch, and each officer has their own key that works only in their own console, which they keep on their person at all times. Notice the sign.  No one person should ever be alone with a nuclear missile (to prevent them from manually launching it).</a:t>
            </a:r>
          </a:p>
          <a:p>
            <a:pPr marL="0" lvl="0" indent="0" algn="l" rtl="0">
              <a:spcBef>
                <a:spcPts val="0"/>
              </a:spcBef>
              <a:spcAft>
                <a:spcPts val="0"/>
              </a:spcAft>
              <a:buNone/>
            </a:pPr>
            <a:endParaRPr dirty="0"/>
          </a:p>
          <a:p>
            <a:pPr marL="0" lvl="0" indent="0" algn="l" rtl="0">
              <a:spcBef>
                <a:spcPts val="0"/>
              </a:spcBef>
              <a:spcAft>
                <a:spcPts val="0"/>
              </a:spcAft>
              <a:buNone/>
            </a:pPr>
            <a:r>
              <a:rPr lang="en" dirty="0"/>
              <a:t>What security principle are we relying upon, to prevent unauthorized launches?</a:t>
            </a:r>
            <a:endParaRPr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13840728bbe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g13840728bbe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13840728bbe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13840728bbe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13840728bbe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13840728bbe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c5f6ed27a_3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dc5f6ed27a_3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13840728bbe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13840728bbe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3840728bbe_0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3840728bbe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13840728bbe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13840728bbe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3840728bbe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3840728bbe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13840728bbe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13840728bbe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Ever see these road signs on the side of the highway? Well, they can be programmed to display any message.  Internally, they contain a microcomputer.  Road workers have to be able to enter a different message, which they can do after entering in a password.  But then a hacker discovered that the default password is DOTS.  And if the transportation dept has changed the default password, there’s a backdoor: you can reset the password to the default by entering DIPY.</a:t>
            </a:r>
            <a:endParaRPr dirty="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13840728bbe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13840728bbe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13840728bbe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13840728bbe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3840728bbe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3840728bbe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3840728bbe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3840728bbe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13840728bbe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13840728bbe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dc5f6ed27a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dc5f6ed27a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I find out you start a new project in C or C++, or use unescaped SQL, or allow your web site to support CSRF attacks… MY SPIRIT WILL REACH THROUGH YOUR MONITOR AND STRANGLE YOU!!!!” ~Nick</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13840728bbe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13840728bbe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13840728bbe_0_4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13840728bbe_0_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3840728bbe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3840728bbe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dc5f6ed27a_3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dc5f6ed27a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dca84a4d4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dca84a4d4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0" y="1429000"/>
            <a:ext cx="8520600" cy="14109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3600"/>
              <a:buNone/>
              <a:defRPr sz="3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917900"/>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400"/>
              <a:buNone/>
              <a:defRPr sz="24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r>
              <a:rPr lang="en"/>
              <a:t>#</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 Optional">
  <p:cSld name="TITLE_AND_TWO_COLUMNS_1">
    <p:bg>
      <p:bgPr>
        <a:solidFill>
          <a:srgbClr val="A4C2F4"/>
        </a:solidFill>
        <a:effectLst/>
      </p:bgPr>
    </p:bg>
    <p:spTree>
      <p:nvGrpSpPr>
        <p:cNvPr id="1" name="Shape 45"/>
        <p:cNvGrpSpPr/>
        <p:nvPr/>
      </p:nvGrpSpPr>
      <p:grpSpPr>
        <a:xfrm>
          <a:off x="0" y="0"/>
          <a:ext cx="0" cy="0"/>
          <a:chOff x="0" y="0"/>
          <a:chExt cx="0" cy="0"/>
        </a:xfrm>
      </p:grpSpPr>
      <p:sp>
        <p:nvSpPr>
          <p:cNvPr id="46" name="Google Shape;46;p1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1"/>
          <p:cNvSpPr txBox="1">
            <a:spLocks noGrp="1"/>
          </p:cNvSpPr>
          <p:nvPr>
            <p:ph type="body" idx="1"/>
          </p:nvPr>
        </p:nvSpPr>
        <p:spPr>
          <a:xfrm>
            <a:off x="198500"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9" name="Google Shape;49;p11"/>
          <p:cNvSpPr txBox="1">
            <a:spLocks noGrp="1"/>
          </p:cNvSpPr>
          <p:nvPr>
            <p:ph type="body" idx="2"/>
          </p:nvPr>
        </p:nvSpPr>
        <p:spPr>
          <a:xfrm>
            <a:off x="4588175"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 Optional">
  <p:cSld name="TITLE_ONLY_1">
    <p:bg>
      <p:bgPr>
        <a:solidFill>
          <a:srgbClr val="A4C2F4"/>
        </a:solidFill>
        <a:effectLst/>
      </p:bgPr>
    </p:bg>
    <p:spTree>
      <p:nvGrpSpPr>
        <p:cNvPr id="1" name="Shape 50"/>
        <p:cNvGrpSpPr/>
        <p:nvPr/>
      </p:nvGrpSpPr>
      <p:grpSpPr>
        <a:xfrm>
          <a:off x="0" y="0"/>
          <a:ext cx="0" cy="0"/>
          <a:chOff x="0" y="0"/>
          <a:chExt cx="0" cy="0"/>
        </a:xfrm>
      </p:grpSpPr>
      <p:sp>
        <p:nvSpPr>
          <p:cNvPr id="51" name="Google Shape;51;p1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 Optional">
  <p:cSld name="ONE_COLUMN_TEXT_1">
    <p:bg>
      <p:bgPr>
        <a:solidFill>
          <a:srgbClr val="A4C2F4"/>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5" name="Google Shape;55;p1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 name="Google Shape;56;p13"/>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 Optional">
  <p:cSld name="CUSTOM_1">
    <p:bg>
      <p:bgPr>
        <a:solidFill>
          <a:srgbClr val="A4C2F4"/>
        </a:solidFill>
        <a:effectLst/>
      </p:bgPr>
    </p:bg>
    <p:spTree>
      <p:nvGrpSpPr>
        <p:cNvPr id="1" name="Shape 57"/>
        <p:cNvGrpSpPr/>
        <p:nvPr/>
      </p:nvGrpSpPr>
      <p:grpSpPr>
        <a:xfrm>
          <a:off x="0" y="0"/>
          <a:ext cx="0" cy="0"/>
          <a:chOff x="0" y="0"/>
          <a:chExt cx="0" cy="0"/>
        </a:xfrm>
      </p:grpSpPr>
      <p:sp>
        <p:nvSpPr>
          <p:cNvPr id="58" name="Google Shape;58;p1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 name="Google Shape;59;p14"/>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rmAutofit/>
          </a:bodyPr>
          <a:lstStyle>
            <a:lvl1pPr marL="457200" lvl="0" indent="-317500" algn="ctr" rtl="0">
              <a:spcBef>
                <a:spcPts val="0"/>
              </a:spcBef>
              <a:spcAft>
                <a:spcPts val="0"/>
              </a:spcAft>
              <a:buSzPts val="1400"/>
              <a:buChar char="●"/>
              <a:defRPr sz="14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60" name="Google Shape;60;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5" name="Google Shape;25;p5"/>
          <p:cNvSpPr txBox="1">
            <a:spLocks noGrp="1"/>
          </p:cNvSpPr>
          <p:nvPr>
            <p:ph type="body" idx="1"/>
          </p:nvPr>
        </p:nvSpPr>
        <p:spPr>
          <a:xfrm>
            <a:off x="198500"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6" name="Google Shape;26;p5"/>
          <p:cNvSpPr txBox="1">
            <a:spLocks noGrp="1"/>
          </p:cNvSpPr>
          <p:nvPr>
            <p:ph type="body" idx="2"/>
          </p:nvPr>
        </p:nvSpPr>
        <p:spPr>
          <a:xfrm>
            <a:off x="4588175" y="1246825"/>
            <a:ext cx="41310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2" name="Google Shape;32;p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 name="Google Shape;33;p7"/>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USTOM">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 name="Google Shape;36;p8"/>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rmAutofit/>
          </a:bodyPr>
          <a:lstStyle>
            <a:lvl1pPr marL="457200" lvl="0" indent="-317500" algn="ctr" rtl="0">
              <a:spcBef>
                <a:spcPts val="0"/>
              </a:spcBef>
              <a:spcAft>
                <a:spcPts val="0"/>
              </a:spcAft>
              <a:buSzPts val="1400"/>
              <a:buChar char="●"/>
              <a:defRPr sz="14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 Optional">
  <p:cSld name="SECTION_HEADER_1">
    <p:bg>
      <p:bgPr>
        <a:solidFill>
          <a:srgbClr val="A4C2F4"/>
        </a:soli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 Optional">
  <p:cSld name="TITLE_AND_BODY_1">
    <p:bg>
      <p:bgPr>
        <a:solidFill>
          <a:srgbClr val="A4C2F4"/>
        </a:solid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4" name="Google Shape;44;p1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2700" y="27087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198500" y="124682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1"/>
              </a:buClr>
              <a:buSzPts val="1800"/>
              <a:buChar char="●"/>
              <a:defRPr sz="18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r>
              <a:rPr lang="en"/>
              <a:t>#</a:t>
            </a:r>
            <a:endParaRPr/>
          </a:p>
        </p:txBody>
      </p:sp>
      <p:sp>
        <p:nvSpPr>
          <p:cNvPr id="9" name="Google Shape;9;p1"/>
          <p:cNvSpPr/>
          <p:nvPr/>
        </p:nvSpPr>
        <p:spPr>
          <a:xfrm>
            <a:off x="0" y="879679"/>
            <a:ext cx="9144000" cy="276092"/>
          </a:xfrm>
          <a:prstGeom prst="rect">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dirty="0">
                <a:solidFill>
                  <a:schemeClr val="lt1"/>
                </a:solidFill>
              </a:rPr>
              <a:t>ITIS 6200 / 8200</a:t>
            </a:r>
            <a:endParaRPr sz="1200" b="1" dirty="0">
              <a:solidFill>
                <a:schemeClr val="lt1"/>
              </a:solidFill>
            </a:endParaRPr>
          </a:p>
        </p:txBody>
      </p:sp>
      <p:sp>
        <p:nvSpPr>
          <p:cNvPr id="10" name="Google Shape;10;p1"/>
          <p:cNvSpPr/>
          <p:nvPr/>
        </p:nvSpPr>
        <p:spPr>
          <a:xfrm>
            <a:off x="7628700" y="984571"/>
            <a:ext cx="1515300" cy="111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dirty="0">
                <a:solidFill>
                  <a:schemeClr val="lt1"/>
                </a:solidFill>
              </a:rPr>
              <a:t>Fall 2023</a:t>
            </a:r>
            <a:endParaRPr sz="1200" b="1" dirty="0">
              <a:solidFill>
                <a:schemeClr val="lt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www.jianxiang.info/teaching/ITIS6200/2023fa/officehours.html"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mailto:itis6200-staff@uncc.edu"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8" Type="http://schemas.openxmlformats.org/officeDocument/2006/relationships/hyperlink" Target="http://www.amazon.com/Security-Computing-Edition-Charles-Pfleeger/dp/0134085043" TargetMode="External"/><Relationship Id="rId3" Type="http://schemas.openxmlformats.org/officeDocument/2006/relationships/hyperlink" Target="http://www.cl.cam.ac.uk/~rja14/book.html" TargetMode="External"/><Relationship Id="rId7" Type="http://schemas.openxmlformats.org/officeDocument/2006/relationships/hyperlink" Target="http://nob.cs.ucdavis.edu/book/book-aands/index.html"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hyperlink" Target="http://williamstallings.com/ComputerSecurity/" TargetMode="External"/><Relationship Id="rId5" Type="http://schemas.openxmlformats.org/officeDocument/2006/relationships/hyperlink" Target="http://nob.cs.ucdavis.edu/book/book-intro/index.html" TargetMode="External"/><Relationship Id="rId10" Type="http://schemas.openxmlformats.org/officeDocument/2006/relationships/hyperlink" Target="https://textbook.cs161.org/" TargetMode="External"/><Relationship Id="rId4" Type="http://schemas.openxmlformats.org/officeDocument/2006/relationships/hyperlink" Target="https://www.schneier.com/book-ce.html" TargetMode="External"/><Relationship Id="rId9" Type="http://schemas.openxmlformats.org/officeDocument/2006/relationships/hyperlink" Target="http://www.securitybook.net/"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mailto:itis6200-staff@uncc.edu"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s.charlotte.edu/"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ucae.charlotte.edu/student-success"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legal.charlotte.edu/policies/up-407"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hyperlink" Target="https://civilrights.charlotte.edu/"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hyperlink" Target="https://caps.charlotte.edu/"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hyperlink" Target="https://caps.charlotte.edu/services/crisis-assistance"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washingtonpost.com/business/economy/fbi-probe-of-plane-hack-sparks-worries-over-flight-safety/2015/05/18/8f75e662-fd69-11e4-805c-c3f407e5a9e9_story.html"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hyperlink" Target="https://www.pcworld.com/article/2012779/pacemaker-hack-can-kill-via-laptop.html" TargetMode="External"/><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hyperlink" Target="https://www.pcworld.com/article/2012779/pacemaker-hack-can-kill-via-laptop.html"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hyperlink" Target="https://money.com/data-breach-identity-theft-jp-morgan-kmart-staples/" TargetMode="External"/><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hyperlink" Target="https://www.wsj.com/articles/americas-electric-grid-has-a-vulnerable-back-doorand-russia-walked-through-it-11547137112"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hyperlink" Target="https://slate.com/business/2014/01/hackers-use-a-refrigerator-to-attack-businesses.html" TargetMode="External"/><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6.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7.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LinkedIn.%20%20https:/www.linkedin.com/in/vineeth-mylavarapu-1950a8158"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hyperlink" Target="http://tgrandhi@uncc.edu" TargetMode="External"/><Relationship Id="rId5" Type="http://schemas.openxmlformats.org/officeDocument/2006/relationships/hyperlink" Target="https://www.linkedin.com/in/TarunGrandhi/" TargetMode="External"/><Relationship Id="rId4" Type="http://schemas.openxmlformats.org/officeDocument/2006/relationships/hyperlink" Target="http://Vmylavar@uncc.edu"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2.xm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6.xml"/><Relationship Id="rId1" Type="http://schemas.openxmlformats.org/officeDocument/2006/relationships/slideLayout" Target="../slideLayouts/slideLayout1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9.xml"/><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0.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4.xml"/><Relationship Id="rId1" Type="http://schemas.openxmlformats.org/officeDocument/2006/relationships/slideLayout" Target="../slideLayouts/slideLayout11.xml"/><Relationship Id="rId5" Type="http://schemas.openxmlformats.org/officeDocument/2006/relationships/image" Target="../media/image28.png"/><Relationship Id="rId4" Type="http://schemas.openxmlformats.org/officeDocument/2006/relationships/image" Target="../media/image27.png"/></Relationships>
</file>

<file path=ppt/slides/_rels/slide6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5.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ctrTitle"/>
          </p:nvPr>
        </p:nvSpPr>
        <p:spPr>
          <a:xfrm>
            <a:off x="311700" y="1429000"/>
            <a:ext cx="8520600" cy="14109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Introduction and Security Principles</a:t>
            </a:r>
            <a:endParaRPr dirty="0"/>
          </a:p>
        </p:txBody>
      </p:sp>
      <p:sp>
        <p:nvSpPr>
          <p:cNvPr id="66" name="Google Shape;66;p15"/>
          <p:cNvSpPr txBox="1">
            <a:spLocks noGrp="1"/>
          </p:cNvSpPr>
          <p:nvPr>
            <p:ph type="subTitle" idx="1"/>
          </p:nvPr>
        </p:nvSpPr>
        <p:spPr>
          <a:xfrm>
            <a:off x="311700" y="2917900"/>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ITIS 6200/8200 Fall 2023</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114300" lvl="0" indent="0" algn="l" rtl="0">
              <a:spcBef>
                <a:spcPts val="0"/>
              </a:spcBef>
              <a:spcAft>
                <a:spcPts val="0"/>
              </a:spcAft>
              <a:buSzPts val="1800"/>
              <a:buNone/>
            </a:pPr>
            <a:r>
              <a:rPr lang="en" sz="2400" dirty="0"/>
              <a:t>No prior course requirement; but the following skills help</a:t>
            </a:r>
          </a:p>
          <a:p>
            <a:pPr marL="457200" lvl="0" indent="-342900" algn="l" rtl="0">
              <a:spcBef>
                <a:spcPts val="0"/>
              </a:spcBef>
              <a:spcAft>
                <a:spcPts val="0"/>
              </a:spcAft>
              <a:buSzPts val="1800"/>
              <a:buChar char="●"/>
            </a:pPr>
            <a:r>
              <a:rPr lang="en" sz="2000" dirty="0"/>
              <a:t>Familiarity with basic mathematical notation and proof structures</a:t>
            </a:r>
            <a:endParaRPr sz="2000" dirty="0"/>
          </a:p>
          <a:p>
            <a:pPr marL="914400" lvl="1" indent="-317500" algn="l" rtl="0">
              <a:spcBef>
                <a:spcPts val="0"/>
              </a:spcBef>
              <a:spcAft>
                <a:spcPts val="0"/>
              </a:spcAft>
              <a:buSzPts val="1400"/>
              <a:buChar char="○"/>
            </a:pPr>
            <a:r>
              <a:rPr lang="en" sz="1600" dirty="0"/>
              <a:t>Relevant for cryptography</a:t>
            </a:r>
          </a:p>
          <a:p>
            <a:pPr marL="914400" lvl="1" indent="-317500" algn="l" rtl="0">
              <a:spcBef>
                <a:spcPts val="0"/>
              </a:spcBef>
              <a:spcAft>
                <a:spcPts val="0"/>
              </a:spcAft>
              <a:buSzPts val="1400"/>
              <a:buChar char="○"/>
            </a:pPr>
            <a:r>
              <a:rPr lang="en" sz="1600" dirty="0"/>
              <a:t>Relevant for assurance of security</a:t>
            </a:r>
            <a:endParaRPr sz="1600" dirty="0"/>
          </a:p>
          <a:p>
            <a:pPr lvl="0"/>
            <a:r>
              <a:rPr lang="en-US" sz="2000" dirty="0"/>
              <a:t>Familiarity with memory layouts and assembly</a:t>
            </a:r>
          </a:p>
          <a:p>
            <a:pPr lvl="1"/>
            <a:r>
              <a:rPr lang="en-US" sz="1600" dirty="0"/>
              <a:t>Relevant for system security</a:t>
            </a:r>
          </a:p>
          <a:p>
            <a:pPr marL="457200" lvl="0" indent="-342900" algn="l" rtl="0">
              <a:spcBef>
                <a:spcPts val="0"/>
              </a:spcBef>
              <a:spcAft>
                <a:spcPts val="0"/>
              </a:spcAft>
              <a:buSzPts val="1800"/>
              <a:buChar char="●"/>
            </a:pPr>
            <a:r>
              <a:rPr lang="en" sz="2000" dirty="0"/>
              <a:t>An ability to pick up new programming languages quickly</a:t>
            </a:r>
            <a:endParaRPr sz="2000" dirty="0"/>
          </a:p>
          <a:p>
            <a:pPr lvl="1"/>
            <a:r>
              <a:rPr lang="en" sz="1600" dirty="0"/>
              <a:t>Projects may need it</a:t>
            </a:r>
            <a:endParaRPr sz="1600" dirty="0"/>
          </a:p>
        </p:txBody>
      </p:sp>
      <p:sp>
        <p:nvSpPr>
          <p:cNvPr id="207" name="Google Shape;207;p2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Prerequisites</a:t>
            </a:r>
            <a:endParaRPr/>
          </a:p>
        </p:txBody>
      </p:sp>
      <p:sp>
        <p:nvSpPr>
          <p:cNvPr id="208" name="Google Shape;208;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6">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06">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Course Logistics</a:t>
            </a:r>
            <a:endParaRPr/>
          </a:p>
        </p:txBody>
      </p:sp>
      <p:sp>
        <p:nvSpPr>
          <p:cNvPr id="214" name="Google Shape;214;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Course staff does not control enrollment; we have to follow department policy</a:t>
            </a:r>
            <a:endParaRPr sz="2400" dirty="0"/>
          </a:p>
          <a:p>
            <a:pPr lvl="1"/>
            <a:r>
              <a:rPr lang="en-US" sz="1800" dirty="0"/>
              <a:t>For course registration issues, please contact Katie Watson at </a:t>
            </a:r>
            <a:r>
              <a:rPr lang="en-US" sz="1800" dirty="0" err="1"/>
              <a:t>katie.watson@charlotte.edu</a:t>
            </a:r>
            <a:endParaRPr sz="1800" dirty="0"/>
          </a:p>
        </p:txBody>
      </p:sp>
      <p:sp>
        <p:nvSpPr>
          <p:cNvPr id="220" name="Google Shape;220;p2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Enrollment</a:t>
            </a:r>
            <a:endParaRPr/>
          </a:p>
        </p:txBody>
      </p:sp>
      <p:sp>
        <p:nvSpPr>
          <p:cNvPr id="221" name="Google Shape;22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7"/>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This is a in-person class, you are expected to be here! </a:t>
            </a:r>
            <a:endParaRPr lang="en-US" sz="2400" dirty="0"/>
          </a:p>
          <a:p>
            <a:pPr marL="114300" lvl="0" indent="0" algn="l" rtl="0">
              <a:spcBef>
                <a:spcPts val="0"/>
              </a:spcBef>
              <a:spcAft>
                <a:spcPts val="0"/>
              </a:spcAft>
              <a:buSzPts val="1800"/>
              <a:buNone/>
            </a:pPr>
            <a:endParaRPr lang="en-US" sz="2400" dirty="0"/>
          </a:p>
          <a:p>
            <a:r>
              <a:rPr lang="en" sz="2400" dirty="0"/>
              <a:t>Attendance is not taken</a:t>
            </a:r>
          </a:p>
          <a:p>
            <a:pPr marL="457200" lvl="0" indent="-342900" algn="l" rtl="0">
              <a:spcBef>
                <a:spcPts val="0"/>
              </a:spcBef>
              <a:spcAft>
                <a:spcPts val="0"/>
              </a:spcAft>
              <a:buSzPts val="1800"/>
              <a:buChar char="●"/>
            </a:pPr>
            <a:endParaRPr lang="en" sz="2400" dirty="0"/>
          </a:p>
          <a:p>
            <a:pPr marL="457200" lvl="0" indent="-342900" algn="l" rtl="0">
              <a:spcBef>
                <a:spcPts val="0"/>
              </a:spcBef>
              <a:spcAft>
                <a:spcPts val="0"/>
              </a:spcAft>
              <a:buSzPts val="1800"/>
              <a:buChar char="●"/>
            </a:pPr>
            <a:r>
              <a:rPr lang="en" sz="2400" dirty="0"/>
              <a:t>Tuesday/Thursday, 10:00–11:15 AM</a:t>
            </a:r>
            <a:endParaRPr lang="en-US" sz="2400" dirty="0"/>
          </a:p>
          <a:p>
            <a:pPr marL="457200" lvl="0" indent="-342900" algn="l" rtl="0">
              <a:spcBef>
                <a:spcPts val="0"/>
              </a:spcBef>
              <a:spcAft>
                <a:spcPts val="0"/>
              </a:spcAft>
              <a:buSzPts val="1800"/>
              <a:buChar char="●"/>
            </a:pPr>
            <a:endParaRPr lang="en" sz="2400" dirty="0"/>
          </a:p>
          <a:p>
            <a:pPr marL="457200" lvl="0" indent="-342900" algn="l" rtl="0">
              <a:spcBef>
                <a:spcPts val="0"/>
              </a:spcBef>
              <a:spcAft>
                <a:spcPts val="0"/>
              </a:spcAft>
              <a:buSzPts val="1800"/>
              <a:buChar char="●"/>
            </a:pPr>
            <a:r>
              <a:rPr lang="en" sz="2400" dirty="0"/>
              <a:t>Using electronic devices not allowed except for learning purposes</a:t>
            </a:r>
          </a:p>
        </p:txBody>
      </p:sp>
      <p:sp>
        <p:nvSpPr>
          <p:cNvPr id="227" name="Google Shape;227;p2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Structure: Lectures</a:t>
            </a:r>
            <a:endParaRPr/>
          </a:p>
        </p:txBody>
      </p:sp>
      <p:sp>
        <p:nvSpPr>
          <p:cNvPr id="228" name="Google Shape;228;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sz="2000" dirty="0"/>
              <a:t>Space to ask questions about content, get help with projects, raise concerns with the course, etc. with a TA or instructor</a:t>
            </a:r>
          </a:p>
          <a:p>
            <a:pPr lvl="0"/>
            <a:r>
              <a:rPr lang="en-US" sz="2000" dirty="0"/>
              <a:t>All office hours start next week (week of August 28)</a:t>
            </a:r>
          </a:p>
          <a:p>
            <a:pPr lvl="0"/>
            <a:r>
              <a:rPr lang="en-US" sz="2000" dirty="0"/>
              <a:t>My office hours will be in person</a:t>
            </a:r>
          </a:p>
          <a:p>
            <a:pPr lvl="1"/>
            <a:r>
              <a:rPr lang="en-US" sz="1500" dirty="0" err="1"/>
              <a:t>Tu,Th</a:t>
            </a:r>
            <a:r>
              <a:rPr lang="en-US" sz="1500" dirty="0"/>
              <a:t> 1:45-3:00pm, Woodward Hall 330d</a:t>
            </a:r>
          </a:p>
          <a:p>
            <a:pPr lvl="0"/>
            <a:r>
              <a:rPr lang="en-US" sz="2000" dirty="0"/>
              <a:t>TA’s office hours be available both in-person and online</a:t>
            </a:r>
          </a:p>
          <a:p>
            <a:pPr lvl="1"/>
            <a:r>
              <a:rPr lang="en-US" sz="1500" dirty="0"/>
              <a:t>Vineeth </a:t>
            </a:r>
            <a:r>
              <a:rPr lang="en-US" sz="1500" dirty="0" err="1"/>
              <a:t>Mylavarapu</a:t>
            </a:r>
            <a:r>
              <a:rPr lang="en-US" sz="1500" dirty="0"/>
              <a:t>: Monday 7-8pm; COED-065, College of Education</a:t>
            </a:r>
          </a:p>
          <a:p>
            <a:pPr lvl="1"/>
            <a:r>
              <a:rPr lang="en-US" sz="1500" dirty="0" err="1"/>
              <a:t>Tarun</a:t>
            </a:r>
            <a:r>
              <a:rPr lang="en-US" sz="1500" dirty="0"/>
              <a:t> </a:t>
            </a:r>
            <a:r>
              <a:rPr lang="en-US" sz="1500" dirty="0" err="1"/>
              <a:t>Grandhi</a:t>
            </a:r>
            <a:r>
              <a:rPr lang="en-US" sz="1500" dirty="0"/>
              <a:t>: Wednesday 6-7pm; Woodward Hall, 309</a:t>
            </a:r>
          </a:p>
          <a:p>
            <a:pPr marL="114300" lvl="0" indent="0">
              <a:buNone/>
            </a:pPr>
            <a:endParaRPr lang="en" sz="2000" dirty="0"/>
          </a:p>
          <a:p>
            <a:pPr lvl="0"/>
            <a:r>
              <a:rPr lang="en" sz="2000" dirty="0"/>
              <a:t>Office hours details are available in a Google calendar at: </a:t>
            </a:r>
          </a:p>
          <a:p>
            <a:pPr lvl="1" indent="-342900">
              <a:buSzPts val="1800"/>
              <a:buChar char="●"/>
            </a:pPr>
            <a:r>
              <a:rPr lang="en" sz="1600" dirty="0">
                <a:solidFill>
                  <a:schemeClr val="tx1"/>
                </a:solidFill>
              </a:rPr>
              <a:t>The canvas site</a:t>
            </a:r>
          </a:p>
          <a:p>
            <a:pPr lvl="1" indent="-342900">
              <a:buSzPts val="1800"/>
              <a:buChar char="●"/>
            </a:pPr>
            <a:r>
              <a:rPr lang="en-US" sz="1600" dirty="0">
                <a:solidFill>
                  <a:schemeClr val="tx1"/>
                </a:solidFill>
              </a:rPr>
              <a:t>And my webpage: </a:t>
            </a:r>
            <a:r>
              <a:rPr lang="en-US" sz="1600" dirty="0">
                <a:solidFill>
                  <a:schemeClr val="tx1"/>
                </a:solidFill>
                <a:hlinkClick r:id="rId3"/>
              </a:rPr>
              <a:t>https://www.jianxiang.info/teaching/ITIS6200/2023fa/officehours.html</a:t>
            </a:r>
            <a:endParaRPr lang="en" sz="1600" dirty="0">
              <a:solidFill>
                <a:schemeClr val="tx1"/>
              </a:solidFill>
            </a:endParaRPr>
          </a:p>
          <a:p>
            <a:pPr marL="457200" lvl="0" indent="-342900" algn="l" rtl="0">
              <a:spcBef>
                <a:spcPts val="0"/>
              </a:spcBef>
              <a:spcAft>
                <a:spcPts val="0"/>
              </a:spcAft>
              <a:buSzPts val="1800"/>
              <a:buChar char="●"/>
            </a:pPr>
            <a:endParaRPr lang="en" sz="2000" dirty="0"/>
          </a:p>
          <a:p>
            <a:pPr lvl="1"/>
            <a:endParaRPr lang="en-US" dirty="0"/>
          </a:p>
          <a:p>
            <a:pPr lvl="1" indent="-342900">
              <a:buSzPts val="1800"/>
              <a:buChar char="●"/>
            </a:pPr>
            <a:endParaRPr sz="1600" dirty="0"/>
          </a:p>
        </p:txBody>
      </p:sp>
      <p:sp>
        <p:nvSpPr>
          <p:cNvPr id="243" name="Google Shape;243;p2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Structure: Office Hours</a:t>
            </a:r>
            <a:endParaRPr/>
          </a:p>
        </p:txBody>
      </p:sp>
      <p:sp>
        <p:nvSpPr>
          <p:cNvPr id="244" name="Google Shape;244;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2">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2">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2">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2"/>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400" dirty="0"/>
              <a:t>Canvas</a:t>
            </a:r>
            <a:endParaRPr dirty="0"/>
          </a:p>
          <a:p>
            <a:pPr lvl="1"/>
            <a:r>
              <a:rPr lang="en" sz="1800" dirty="0"/>
              <a:t>Course information, e.g., schedule, office hours, policies</a:t>
            </a:r>
          </a:p>
          <a:p>
            <a:pPr lvl="1"/>
            <a:r>
              <a:rPr lang="en" sz="1800" dirty="0"/>
              <a:t>Distributions / submission of assignments and projects</a:t>
            </a:r>
          </a:p>
          <a:p>
            <a:pPr marL="914400" lvl="1" indent="-317500" algn="l" rtl="0">
              <a:spcBef>
                <a:spcPts val="0"/>
              </a:spcBef>
              <a:spcAft>
                <a:spcPts val="0"/>
              </a:spcAft>
              <a:buSzPts val="1400"/>
              <a:buChar char="○"/>
            </a:pPr>
            <a:r>
              <a:rPr lang="en" sz="1800" dirty="0"/>
              <a:t>Post questions at Discussion forum</a:t>
            </a:r>
          </a:p>
          <a:p>
            <a:pPr marL="457200" lvl="0" indent="-342900" algn="l" rtl="0">
              <a:spcBef>
                <a:spcPts val="0"/>
              </a:spcBef>
              <a:spcAft>
                <a:spcPts val="0"/>
              </a:spcAft>
              <a:buSzPts val="1800"/>
              <a:buChar char="●"/>
            </a:pPr>
            <a:r>
              <a:rPr lang="en" sz="2400" dirty="0"/>
              <a:t>Email</a:t>
            </a:r>
            <a:endParaRPr dirty="0"/>
          </a:p>
          <a:p>
            <a:pPr lvl="1"/>
            <a:r>
              <a:rPr lang="en-US" sz="1800" dirty="0">
                <a:hlinkClick r:id="rId3"/>
              </a:rPr>
              <a:t>itis6200-staff@uncc.edu</a:t>
            </a:r>
            <a:r>
              <a:rPr lang="en-US" sz="1800" dirty="0"/>
              <a:t> </a:t>
            </a:r>
            <a:r>
              <a:rPr lang="en" sz="1800" dirty="0"/>
              <a:t>for </a:t>
            </a:r>
            <a:r>
              <a:rPr lang="en-US" sz="1800" dirty="0"/>
              <a:t>questions and issues related to assignments, course content, etc.. The course staff will closely monitor this email. </a:t>
            </a:r>
          </a:p>
          <a:p>
            <a:pPr lvl="1"/>
            <a:r>
              <a:rPr lang="en-US" sz="1800" b="1" dirty="0"/>
              <a:t>sending email to individual course staff will delay a response</a:t>
            </a:r>
            <a:r>
              <a:rPr lang="en-US" sz="1800" dirty="0"/>
              <a:t>.</a:t>
            </a:r>
          </a:p>
          <a:p>
            <a:pPr lvl="1"/>
            <a:r>
              <a:rPr lang="en-US" sz="1800" dirty="0"/>
              <a:t>It may take up to 48 hours to respond</a:t>
            </a:r>
          </a:p>
          <a:p>
            <a:pPr lvl="1"/>
            <a:endParaRPr dirty="0"/>
          </a:p>
        </p:txBody>
      </p:sp>
      <p:sp>
        <p:nvSpPr>
          <p:cNvPr id="264" name="Google Shape;264;p3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Platforms</a:t>
            </a:r>
            <a:endParaRPr/>
          </a:p>
        </p:txBody>
      </p:sp>
      <p:sp>
        <p:nvSpPr>
          <p:cNvPr id="265" name="Google Shape;265;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1"/>
          <p:cNvSpPr txBox="1">
            <a:spLocks noGrp="1"/>
          </p:cNvSpPr>
          <p:nvPr>
            <p:ph type="body" idx="1"/>
          </p:nvPr>
        </p:nvSpPr>
        <p:spPr>
          <a:xfrm>
            <a:off x="198500" y="1246825"/>
            <a:ext cx="8736778" cy="3765600"/>
          </a:xfrm>
          <a:prstGeom prst="rect">
            <a:avLst/>
          </a:prstGeom>
        </p:spPr>
        <p:txBody>
          <a:bodyPr spcFirstLastPara="1" wrap="square" lIns="91425" tIns="91425" rIns="91425" bIns="91425" anchor="t" anchorCtr="0">
            <a:normAutofit/>
          </a:bodyPr>
          <a:lstStyle/>
          <a:p>
            <a:pPr marL="114300" indent="0">
              <a:buNone/>
            </a:pPr>
            <a:r>
              <a:rPr lang="en-US" sz="2400" dirty="0"/>
              <a:t>No textbook is required, but if you would like additional references, we recommend:</a:t>
            </a:r>
          </a:p>
          <a:p>
            <a:r>
              <a:rPr lang="en-US" dirty="0">
                <a:hlinkClick r:id="rId3"/>
              </a:rPr>
              <a:t>Security Engineering</a:t>
            </a:r>
            <a:r>
              <a:rPr lang="en-US" dirty="0"/>
              <a:t> by Ross Anderson</a:t>
            </a:r>
          </a:p>
          <a:p>
            <a:r>
              <a:rPr lang="en-US" dirty="0">
                <a:hlinkClick r:id="rId4"/>
              </a:rPr>
              <a:t>Cryptography Engineering</a:t>
            </a:r>
            <a:r>
              <a:rPr lang="en-US" dirty="0"/>
              <a:t> by Ferguson, </a:t>
            </a:r>
            <a:r>
              <a:rPr lang="en-US" dirty="0" err="1"/>
              <a:t>Schneier</a:t>
            </a:r>
            <a:r>
              <a:rPr lang="en-US" dirty="0"/>
              <a:t>, and Kohno</a:t>
            </a:r>
          </a:p>
          <a:p>
            <a:r>
              <a:rPr lang="en-US" dirty="0">
                <a:hlinkClick r:id="rId5"/>
              </a:rPr>
              <a:t>Introduction to Computer Security</a:t>
            </a:r>
            <a:r>
              <a:rPr lang="en-US" dirty="0"/>
              <a:t> by Matt Bishop</a:t>
            </a:r>
          </a:p>
          <a:p>
            <a:r>
              <a:rPr lang="en-US" dirty="0">
                <a:hlinkClick r:id="rId6"/>
              </a:rPr>
              <a:t>Computer Security: Principles and Practice</a:t>
            </a:r>
            <a:r>
              <a:rPr lang="en-US" dirty="0"/>
              <a:t> by William Stallings</a:t>
            </a:r>
          </a:p>
          <a:p>
            <a:r>
              <a:rPr lang="en-US" dirty="0">
                <a:hlinkClick r:id="rId7"/>
              </a:rPr>
              <a:t>Computer Security: Art and Science</a:t>
            </a:r>
            <a:r>
              <a:rPr lang="en-US" dirty="0"/>
              <a:t> by Matt Bishop</a:t>
            </a:r>
          </a:p>
          <a:p>
            <a:r>
              <a:rPr lang="en-US" dirty="0">
                <a:hlinkClick r:id="rId8"/>
              </a:rPr>
              <a:t>Security in Computing</a:t>
            </a:r>
            <a:r>
              <a:rPr lang="en-US" dirty="0"/>
              <a:t> by Charles P. </a:t>
            </a:r>
            <a:r>
              <a:rPr lang="en-US" dirty="0" err="1"/>
              <a:t>Pfleeger</a:t>
            </a:r>
            <a:endParaRPr lang="en-US" dirty="0"/>
          </a:p>
          <a:p>
            <a:r>
              <a:rPr lang="en-US" dirty="0">
                <a:hlinkClick r:id="rId9"/>
              </a:rPr>
              <a:t>Introduction to Computer Security</a:t>
            </a:r>
            <a:r>
              <a:rPr lang="en-US" dirty="0"/>
              <a:t> by Michael Goodrich and Roberto </a:t>
            </a:r>
            <a:r>
              <a:rPr lang="en-US" dirty="0" err="1"/>
              <a:t>Tamassia</a:t>
            </a:r>
            <a:endParaRPr lang="en-US" dirty="0"/>
          </a:p>
          <a:p>
            <a:r>
              <a:rPr lang="en-US" dirty="0">
                <a:hlinkClick r:id="rId10"/>
              </a:rPr>
              <a:t>Computer Security</a:t>
            </a:r>
            <a:r>
              <a:rPr lang="en-US" dirty="0"/>
              <a:t>, a freely available course textbook from UC </a:t>
            </a:r>
            <a:r>
              <a:rPr lang="en-US" dirty="0" err="1"/>
              <a:t>Berkerly</a:t>
            </a:r>
            <a:r>
              <a:rPr lang="en-US" dirty="0"/>
              <a:t>.</a:t>
            </a:r>
            <a:endParaRPr lang="en" dirty="0"/>
          </a:p>
        </p:txBody>
      </p:sp>
      <p:sp>
        <p:nvSpPr>
          <p:cNvPr id="257" name="Google Shape;257;p3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Textbooks</a:t>
            </a:r>
            <a:endParaRPr dirty="0"/>
          </a:p>
        </p:txBody>
      </p:sp>
      <p:sp>
        <p:nvSpPr>
          <p:cNvPr id="258" name="Google Shape;258;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0"/>
          <p:cNvSpPr txBox="1">
            <a:spLocks noGrp="1"/>
          </p:cNvSpPr>
          <p:nvPr>
            <p:ph type="body" idx="1"/>
          </p:nvPr>
        </p:nvSpPr>
        <p:spPr>
          <a:xfrm>
            <a:off x="198500" y="1246825"/>
            <a:ext cx="8520600" cy="3576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Closed book exams</a:t>
            </a:r>
          </a:p>
          <a:p>
            <a:pPr marL="457200" lvl="0" indent="-342900" algn="l" rtl="0">
              <a:spcBef>
                <a:spcPts val="0"/>
              </a:spcBef>
              <a:spcAft>
                <a:spcPts val="0"/>
              </a:spcAft>
              <a:buSzPts val="1800"/>
              <a:buChar char="●"/>
            </a:pPr>
            <a:r>
              <a:rPr lang="en" sz="2400" dirty="0"/>
              <a:t>Midterm</a:t>
            </a:r>
          </a:p>
          <a:p>
            <a:pPr lvl="1"/>
            <a:r>
              <a:rPr lang="en" sz="2000" dirty="0"/>
              <a:t>Tentatively Thursday, Sep 28th, 10:00-11:15 AM</a:t>
            </a:r>
            <a:endParaRPr sz="2000" dirty="0"/>
          </a:p>
          <a:p>
            <a:pPr lvl="0"/>
            <a:r>
              <a:rPr lang="en" sz="2400" dirty="0"/>
              <a:t>Final</a:t>
            </a:r>
          </a:p>
          <a:p>
            <a:pPr lvl="1"/>
            <a:r>
              <a:rPr lang="en-US" sz="2000" dirty="0"/>
              <a:t>Thu 14-Dec, 8:00 - 10:30am</a:t>
            </a:r>
            <a:endParaRPr lang="en" sz="2000" dirty="0"/>
          </a:p>
        </p:txBody>
      </p:sp>
      <p:sp>
        <p:nvSpPr>
          <p:cNvPr id="250" name="Google Shape;250;p3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Structure: Exams</a:t>
            </a:r>
            <a:endParaRPr/>
          </a:p>
        </p:txBody>
      </p:sp>
      <p:sp>
        <p:nvSpPr>
          <p:cNvPr id="251" name="Google Shape;251;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3"/>
          <p:cNvSpPr txBox="1">
            <a:spLocks noGrp="1"/>
          </p:cNvSpPr>
          <p:nvPr>
            <p:ph type="body" idx="1"/>
          </p:nvPr>
        </p:nvSpPr>
        <p:spPr>
          <a:xfrm>
            <a:off x="226208" y="1160142"/>
            <a:ext cx="8520600" cy="3983358"/>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sz="2200" dirty="0"/>
              <a:t>Homework: 40%</a:t>
            </a:r>
            <a:endParaRPr sz="2200" dirty="0"/>
          </a:p>
          <a:p>
            <a:pPr marL="914400" lvl="1" indent="-317500" algn="l" rtl="0">
              <a:spcBef>
                <a:spcPts val="0"/>
              </a:spcBef>
              <a:spcAft>
                <a:spcPts val="0"/>
              </a:spcAft>
              <a:buSzPts val="1400"/>
              <a:buChar char="○"/>
            </a:pPr>
            <a:r>
              <a:rPr lang="en" dirty="0"/>
              <a:t>Complete individually</a:t>
            </a:r>
            <a:endParaRPr dirty="0"/>
          </a:p>
          <a:p>
            <a:pPr marL="914400" lvl="1" indent="-317500" algn="l" rtl="0">
              <a:spcBef>
                <a:spcPts val="0"/>
              </a:spcBef>
              <a:spcAft>
                <a:spcPts val="0"/>
              </a:spcAft>
              <a:buSzPts val="1400"/>
              <a:buChar char="○"/>
            </a:pPr>
            <a:r>
              <a:rPr lang="en" dirty="0"/>
              <a:t>For now, 4 homework in total</a:t>
            </a:r>
          </a:p>
          <a:p>
            <a:pPr marL="457200" lvl="0" indent="-342900" algn="l" rtl="0">
              <a:spcBef>
                <a:spcPts val="0"/>
              </a:spcBef>
              <a:spcAft>
                <a:spcPts val="0"/>
              </a:spcAft>
              <a:buSzPts val="1800"/>
              <a:buChar char="●"/>
            </a:pPr>
            <a:r>
              <a:rPr lang="en" sz="2200" dirty="0"/>
              <a:t>Projects: 15%</a:t>
            </a:r>
            <a:endParaRPr sz="2200" dirty="0"/>
          </a:p>
          <a:p>
            <a:pPr marL="914400" lvl="1" indent="-317500" algn="l" rtl="0">
              <a:spcBef>
                <a:spcPts val="0"/>
              </a:spcBef>
              <a:spcAft>
                <a:spcPts val="0"/>
              </a:spcAft>
              <a:buSzPts val="1400"/>
              <a:buChar char="○"/>
            </a:pPr>
            <a:r>
              <a:rPr lang="en" dirty="0"/>
              <a:t>Complete individually</a:t>
            </a:r>
          </a:p>
          <a:p>
            <a:pPr lvl="1"/>
            <a:r>
              <a:rPr lang="en" dirty="0"/>
              <a:t>For now, 2 projects in total</a:t>
            </a:r>
            <a:endParaRPr dirty="0"/>
          </a:p>
          <a:p>
            <a:pPr marL="457200" lvl="0" indent="-342900" algn="l" rtl="0">
              <a:spcBef>
                <a:spcPts val="0"/>
              </a:spcBef>
              <a:spcAft>
                <a:spcPts val="0"/>
              </a:spcAft>
              <a:buSzPts val="1800"/>
              <a:buChar char="●"/>
            </a:pPr>
            <a:r>
              <a:rPr lang="en" sz="2200" dirty="0"/>
              <a:t>Midterm: 20%</a:t>
            </a:r>
            <a:endParaRPr sz="2200" dirty="0"/>
          </a:p>
          <a:p>
            <a:pPr marL="457200" lvl="0" indent="-342900" algn="l" rtl="0">
              <a:spcBef>
                <a:spcPts val="0"/>
              </a:spcBef>
              <a:spcAft>
                <a:spcPts val="0"/>
              </a:spcAft>
              <a:buSzPts val="1800"/>
              <a:buChar char="●"/>
            </a:pPr>
            <a:r>
              <a:rPr lang="en" sz="2200" dirty="0"/>
              <a:t>Final: 20%</a:t>
            </a:r>
          </a:p>
          <a:p>
            <a:pPr lvl="0"/>
            <a:r>
              <a:rPr lang="en-US" sz="2200" dirty="0"/>
              <a:t>Participation: 5% </a:t>
            </a:r>
          </a:p>
          <a:p>
            <a:pPr lvl="1"/>
            <a:r>
              <a:rPr lang="en-US" sz="1500" dirty="0"/>
              <a:t>Includes attendance and participation in class and office hours, and contributing to online discussion</a:t>
            </a:r>
          </a:p>
          <a:p>
            <a:r>
              <a:rPr lang="en-US" sz="2200" dirty="0"/>
              <a:t>(Late policy next)</a:t>
            </a:r>
            <a:endParaRPr sz="2200" dirty="0"/>
          </a:p>
        </p:txBody>
      </p:sp>
      <p:sp>
        <p:nvSpPr>
          <p:cNvPr id="271" name="Google Shape;271;p3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Grading Structure (</a:t>
            </a:r>
            <a:r>
              <a:rPr lang="en" sz="2800" dirty="0"/>
              <a:t>Tentatively</a:t>
            </a:r>
            <a:r>
              <a:rPr lang="en" dirty="0"/>
              <a:t>)</a:t>
            </a:r>
            <a:endParaRPr dirty="0"/>
          </a:p>
        </p:txBody>
      </p:sp>
      <p:sp>
        <p:nvSpPr>
          <p:cNvPr id="272" name="Google Shape;272;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a:lnSpc>
                <a:spcPct val="120000"/>
              </a:lnSpc>
            </a:pPr>
            <a:r>
              <a:rPr lang="en-US" sz="2400" dirty="0"/>
              <a:t>Submission</a:t>
            </a:r>
            <a:r>
              <a:rPr lang="en-US" sz="2100" dirty="0"/>
              <a:t> </a:t>
            </a:r>
          </a:p>
          <a:p>
            <a:pPr lvl="1">
              <a:lnSpc>
                <a:spcPct val="120000"/>
              </a:lnSpc>
            </a:pPr>
            <a:r>
              <a:rPr lang="en-US" sz="1800" dirty="0"/>
              <a:t>Must be submitted on Canvas. </a:t>
            </a:r>
          </a:p>
          <a:p>
            <a:pPr lvl="1">
              <a:lnSpc>
                <a:spcPct val="120000"/>
              </a:lnSpc>
            </a:pPr>
            <a:r>
              <a:rPr lang="en-US" sz="1800" dirty="0"/>
              <a:t>Assignments are due by 11:59PM on the due date. </a:t>
            </a:r>
          </a:p>
          <a:p>
            <a:pPr>
              <a:lnSpc>
                <a:spcPct val="120000"/>
              </a:lnSpc>
            </a:pPr>
            <a:r>
              <a:rPr lang="en-US" sz="2400" dirty="0"/>
              <a:t>Late policy</a:t>
            </a:r>
          </a:p>
          <a:p>
            <a:pPr lvl="1">
              <a:lnSpc>
                <a:spcPct val="120000"/>
              </a:lnSpc>
            </a:pPr>
            <a:r>
              <a:rPr lang="en-US" sz="1800" dirty="0"/>
              <a:t>No late submissions, except for special circumstances such as accident, illness or death in the immediate family, in which case you must give us notice or proof. Late submissions will be discussed on a case-by-case basis. </a:t>
            </a:r>
          </a:p>
          <a:p>
            <a:pPr lvl="1">
              <a:lnSpc>
                <a:spcPct val="120000"/>
              </a:lnSpc>
            </a:pPr>
            <a:r>
              <a:rPr lang="en-US" sz="1800" dirty="0"/>
              <a:t>To request late submissions, please send emails to </a:t>
            </a:r>
            <a:r>
              <a:rPr lang="en-US" sz="1800" dirty="0">
                <a:hlinkClick r:id="rId3">
                  <a:extLst>
                    <a:ext uri="{A12FA001-AC4F-418D-AE19-62706E023703}">
                      <ahyp:hlinkClr xmlns:ahyp="http://schemas.microsoft.com/office/drawing/2018/hyperlinkcolor" val="tx"/>
                    </a:ext>
                  </a:extLst>
                </a:hlinkClick>
              </a:rPr>
              <a:t>itis6200-staff@uncc.edu</a:t>
            </a:r>
            <a:r>
              <a:rPr lang="en-US" sz="1800" dirty="0"/>
              <a:t>. </a:t>
            </a:r>
          </a:p>
        </p:txBody>
      </p:sp>
      <p:sp>
        <p:nvSpPr>
          <p:cNvPr id="278" name="Google Shape;278;p3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Class Policies: Late policy</a:t>
            </a:r>
            <a:endParaRPr dirty="0"/>
          </a:p>
        </p:txBody>
      </p:sp>
      <p:sp>
        <p:nvSpPr>
          <p:cNvPr id="279" name="Google Shape;279;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Today’s Cunning Plan (First half): Introductions &amp; Logistics</a:t>
            </a:r>
            <a:endParaRPr dirty="0"/>
          </a:p>
        </p:txBody>
      </p:sp>
      <p:sp>
        <p:nvSpPr>
          <p:cNvPr id="72" name="Google Shape;72;p1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Staff introductions</a:t>
            </a:r>
            <a:endParaRPr sz="2000" dirty="0"/>
          </a:p>
          <a:p>
            <a:pPr marL="457200" lvl="0" indent="-342900" algn="l" rtl="0">
              <a:spcBef>
                <a:spcPts val="0"/>
              </a:spcBef>
              <a:spcAft>
                <a:spcPts val="0"/>
              </a:spcAft>
              <a:buSzPts val="1800"/>
              <a:buChar char="●"/>
            </a:pPr>
            <a:r>
              <a:rPr lang="en" sz="2000" dirty="0"/>
              <a:t>Course overview: </a:t>
            </a:r>
          </a:p>
          <a:p>
            <a:pPr lvl="1" indent="-342900">
              <a:buSzPts val="1800"/>
              <a:buChar char="●"/>
            </a:pPr>
            <a:r>
              <a:rPr lang="en" sz="1600" dirty="0"/>
              <a:t>What will you learn in this class?</a:t>
            </a:r>
            <a:endParaRPr sz="1600" dirty="0"/>
          </a:p>
          <a:p>
            <a:pPr marL="457200" lvl="0" indent="-342900" algn="l" rtl="0">
              <a:spcBef>
                <a:spcPts val="0"/>
              </a:spcBef>
              <a:spcAft>
                <a:spcPts val="0"/>
              </a:spcAft>
              <a:buSzPts val="1800"/>
              <a:buChar char="●"/>
            </a:pPr>
            <a:r>
              <a:rPr lang="en" sz="2000" dirty="0"/>
              <a:t>Course logistics</a:t>
            </a:r>
            <a:endParaRPr sz="2000" dirty="0"/>
          </a:p>
          <a:p>
            <a:pPr marL="914400" lvl="1" indent="-317500" algn="l" rtl="0">
              <a:spcBef>
                <a:spcPts val="0"/>
              </a:spcBef>
              <a:spcAft>
                <a:spcPts val="0"/>
              </a:spcAft>
              <a:buSzPts val="1400"/>
              <a:buChar char="○"/>
            </a:pPr>
            <a:r>
              <a:rPr lang="en" sz="1600" dirty="0"/>
              <a:t>Lectures, office hours, exams, and grading</a:t>
            </a:r>
            <a:endParaRPr sz="1600" dirty="0"/>
          </a:p>
          <a:p>
            <a:pPr marL="914400" lvl="1" indent="-317500" algn="l" rtl="0">
              <a:spcBef>
                <a:spcPts val="0"/>
              </a:spcBef>
              <a:spcAft>
                <a:spcPts val="0"/>
              </a:spcAft>
              <a:buSzPts val="1400"/>
              <a:buChar char="○"/>
            </a:pPr>
            <a:r>
              <a:rPr lang="en" sz="1600" dirty="0"/>
              <a:t>Resources and communication platforms</a:t>
            </a:r>
            <a:endParaRPr sz="1600" dirty="0"/>
          </a:p>
          <a:p>
            <a:pPr marL="914400" lvl="1" indent="-317500" algn="l" rtl="0">
              <a:spcBef>
                <a:spcPts val="0"/>
              </a:spcBef>
              <a:spcAft>
                <a:spcPts val="0"/>
              </a:spcAft>
              <a:buSzPts val="1400"/>
              <a:buChar char="○"/>
            </a:pPr>
            <a:r>
              <a:rPr lang="en" sz="1600" dirty="0"/>
              <a:t>Collaboration and academic integrity</a:t>
            </a:r>
            <a:endParaRPr sz="1600" dirty="0"/>
          </a:p>
          <a:p>
            <a:pPr marL="914400" lvl="1" indent="-317500" algn="l" rtl="0">
              <a:spcBef>
                <a:spcPts val="0"/>
              </a:spcBef>
              <a:spcAft>
                <a:spcPts val="0"/>
              </a:spcAft>
              <a:buSzPts val="1400"/>
              <a:buChar char="○"/>
            </a:pPr>
            <a:r>
              <a:rPr lang="en" sz="1600" dirty="0"/>
              <a:t>Inclusive learning</a:t>
            </a:r>
            <a:endParaRPr sz="1600" dirty="0"/>
          </a:p>
          <a:p>
            <a:pPr marL="914400" lvl="1" indent="-317500" algn="l" rtl="0">
              <a:spcBef>
                <a:spcPts val="0"/>
              </a:spcBef>
              <a:spcAft>
                <a:spcPts val="0"/>
              </a:spcAft>
              <a:buSzPts val="1400"/>
              <a:buChar char="○"/>
            </a:pPr>
            <a:r>
              <a:rPr lang="en" sz="1600" dirty="0"/>
              <a:t>Stress management and mental health</a:t>
            </a:r>
            <a:endParaRPr sz="1600" dirty="0"/>
          </a:p>
          <a:p>
            <a:pPr marL="914400" lvl="1" indent="-317500" algn="l" rtl="0">
              <a:spcBef>
                <a:spcPts val="0"/>
              </a:spcBef>
              <a:spcAft>
                <a:spcPts val="0"/>
              </a:spcAft>
              <a:buSzPts val="1400"/>
              <a:buChar char="○"/>
            </a:pPr>
            <a:r>
              <a:rPr lang="en" sz="1600" dirty="0"/>
              <a:t>Ethics</a:t>
            </a:r>
            <a:endParaRPr sz="1600" dirty="0"/>
          </a:p>
          <a:p>
            <a:pPr marL="914400" lvl="1" indent="-317500" algn="l" rtl="0">
              <a:spcBef>
                <a:spcPts val="0"/>
              </a:spcBef>
              <a:spcAft>
                <a:spcPts val="0"/>
              </a:spcAft>
              <a:buSzPts val="1400"/>
              <a:buChar char="○"/>
            </a:pPr>
            <a:r>
              <a:rPr lang="en-US" sz="1600" dirty="0"/>
              <a:t>Non-discrimination</a:t>
            </a:r>
            <a:endParaRPr sz="1600" dirty="0"/>
          </a:p>
        </p:txBody>
      </p:sp>
      <p:sp>
        <p:nvSpPr>
          <p:cNvPr id="73" name="Google Shape;7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5"/>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Are you facing barriers in school due to a disability?</a:t>
            </a:r>
            <a:endParaRPr sz="2400" dirty="0"/>
          </a:p>
          <a:p>
            <a:pPr lvl="1"/>
            <a:r>
              <a:rPr lang="en-US" sz="1800" dirty="0">
                <a:hlinkClick r:id="rId3"/>
              </a:rPr>
              <a:t>Office of Disability Services</a:t>
            </a:r>
            <a:endParaRPr lang="en-US" sz="1800" dirty="0"/>
          </a:p>
          <a:p>
            <a:pPr lvl="1"/>
            <a:r>
              <a:rPr lang="en-US" sz="1800" dirty="0">
                <a:hlinkClick r:id="rId4"/>
              </a:rPr>
              <a:t>University Center for Academic Excellence</a:t>
            </a:r>
            <a:r>
              <a:rPr lang="en-US" sz="1800" dirty="0"/>
              <a:t> </a:t>
            </a:r>
          </a:p>
          <a:p>
            <a:pPr marL="457200" lvl="0" indent="-342900" algn="l" rtl="0">
              <a:spcBef>
                <a:spcPts val="0"/>
              </a:spcBef>
              <a:spcAft>
                <a:spcPts val="0"/>
              </a:spcAft>
              <a:buSzPts val="1800"/>
              <a:buChar char="●"/>
            </a:pPr>
            <a:r>
              <a:rPr lang="en" sz="2400" dirty="0"/>
              <a:t>Our goal is to teach you the material in our course. The more accessible we can make it, the better.</a:t>
            </a:r>
            <a:endParaRPr sz="2400" dirty="0"/>
          </a:p>
        </p:txBody>
      </p:sp>
      <p:sp>
        <p:nvSpPr>
          <p:cNvPr id="285" name="Google Shape;285;p3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r>
              <a:rPr lang="en" dirty="0"/>
              <a:t>Class Policies: Inclusive Learning</a:t>
            </a:r>
            <a:br>
              <a:rPr lang="en-US" b="1" i="0" dirty="0">
                <a:solidFill>
                  <a:srgbClr val="000000"/>
                </a:solidFill>
                <a:effectLst/>
                <a:latin typeface="Optima" panose="02000503060000020004" pitchFamily="2" charset="0"/>
              </a:rPr>
            </a:br>
            <a:endParaRPr dirty="0"/>
          </a:p>
        </p:txBody>
      </p:sp>
      <p:sp>
        <p:nvSpPr>
          <p:cNvPr id="286" name="Google Shape;286;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Class Policies: Collaboration</a:t>
            </a:r>
            <a:endParaRPr/>
          </a:p>
        </p:txBody>
      </p:sp>
      <p:sp>
        <p:nvSpPr>
          <p:cNvPr id="292" name="Google Shape;292;p3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sz="2400" dirty="0"/>
              <a:t>Asking questions and helping others is encouraged</a:t>
            </a:r>
            <a:endParaRPr sz="2400" dirty="0"/>
          </a:p>
          <a:p>
            <a:pPr marL="914400" lvl="1" indent="-317500" algn="l" rtl="0">
              <a:spcBef>
                <a:spcPts val="0"/>
              </a:spcBef>
              <a:spcAft>
                <a:spcPts val="0"/>
              </a:spcAft>
              <a:buSzPts val="1400"/>
              <a:buChar char="○"/>
            </a:pPr>
            <a:r>
              <a:rPr lang="en" sz="1800" dirty="0"/>
              <a:t>Discussing course topics with other is welcome!</a:t>
            </a:r>
          </a:p>
          <a:p>
            <a:pPr marL="914400" lvl="1" indent="-317500" algn="l" rtl="0">
              <a:spcBef>
                <a:spcPts val="0"/>
              </a:spcBef>
              <a:spcAft>
                <a:spcPts val="0"/>
              </a:spcAft>
              <a:buSzPts val="1400"/>
              <a:buChar char="○"/>
            </a:pPr>
            <a:r>
              <a:rPr lang="en" sz="1800" dirty="0"/>
              <a:t>But make sure you can walk through the problems yourself</a:t>
            </a:r>
          </a:p>
          <a:p>
            <a:pPr lvl="1"/>
            <a:r>
              <a:rPr lang="en-US" sz="1800" dirty="0"/>
              <a:t>The answers you submit for evaluation must be results of your own efforts.</a:t>
            </a:r>
            <a:endParaRPr sz="1800" dirty="0"/>
          </a:p>
          <a:p>
            <a:pPr marL="457200" lvl="0" indent="-342900" algn="l" rtl="0">
              <a:spcBef>
                <a:spcPts val="0"/>
              </a:spcBef>
              <a:spcAft>
                <a:spcPts val="0"/>
              </a:spcAft>
              <a:buSzPts val="1800"/>
              <a:buChar char="●"/>
            </a:pPr>
            <a:r>
              <a:rPr lang="en" sz="2400" dirty="0"/>
              <a:t>Limits of collaboration</a:t>
            </a:r>
            <a:endParaRPr sz="2400" dirty="0"/>
          </a:p>
          <a:p>
            <a:pPr marL="914400" lvl="1" indent="-317500" algn="l" rtl="0">
              <a:spcBef>
                <a:spcPts val="0"/>
              </a:spcBef>
              <a:spcAft>
                <a:spcPts val="0"/>
              </a:spcAft>
              <a:buSzPts val="1400"/>
              <a:buChar char="○"/>
            </a:pPr>
            <a:r>
              <a:rPr lang="en" sz="1800" dirty="0"/>
              <a:t>Don’t share solutions with each other </a:t>
            </a:r>
          </a:p>
          <a:p>
            <a:pPr marL="914400" lvl="1" indent="-317500" algn="l" rtl="0">
              <a:spcBef>
                <a:spcPts val="0"/>
              </a:spcBef>
              <a:spcAft>
                <a:spcPts val="0"/>
              </a:spcAft>
              <a:buSzPts val="1400"/>
              <a:buChar char="○"/>
            </a:pPr>
            <a:r>
              <a:rPr lang="en" sz="1800" dirty="0"/>
              <a:t>You should never see or have possession of anyone else’s solutions—including from past semesters</a:t>
            </a:r>
          </a:p>
          <a:p>
            <a:pPr marL="914400" lvl="1" indent="-317500" algn="l" rtl="0">
              <a:spcBef>
                <a:spcPts val="0"/>
              </a:spcBef>
              <a:spcAft>
                <a:spcPts val="0"/>
              </a:spcAft>
              <a:buSzPts val="1400"/>
              <a:buChar char="○"/>
            </a:pPr>
            <a:r>
              <a:rPr lang="en" sz="1800" dirty="0"/>
              <a:t>Do not look on the web or generative AI for solutions (unless we say so in the assignment and projects)</a:t>
            </a:r>
            <a:endParaRPr sz="1800" dirty="0"/>
          </a:p>
        </p:txBody>
      </p:sp>
      <p:sp>
        <p:nvSpPr>
          <p:cNvPr id="293" name="Google Shape;293;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92">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2">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dirty="0"/>
              <a:t>Class Policies: Academic Integrity</a:t>
            </a:r>
            <a:endParaRPr dirty="0"/>
          </a:p>
        </p:txBody>
      </p:sp>
      <p:sp>
        <p:nvSpPr>
          <p:cNvPr id="299" name="Google Shape;299;p37"/>
          <p:cNvSpPr txBox="1">
            <a:spLocks noGrp="1"/>
          </p:cNvSpPr>
          <p:nvPr>
            <p:ph type="body" idx="1"/>
          </p:nvPr>
        </p:nvSpPr>
        <p:spPr>
          <a:xfrm>
            <a:off x="198500" y="1246824"/>
            <a:ext cx="8520600" cy="3896675"/>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Academic integrity policies</a:t>
            </a:r>
            <a:endParaRPr sz="2000" dirty="0"/>
          </a:p>
          <a:p>
            <a:pPr lvl="1"/>
            <a:r>
              <a:rPr lang="en-US" sz="1500" b="1" dirty="0"/>
              <a:t>Any form of cheating will receive 0 point in that task and be reported to the University.</a:t>
            </a:r>
            <a:r>
              <a:rPr lang="en-US" sz="1500" dirty="0"/>
              <a:t> </a:t>
            </a:r>
          </a:p>
          <a:p>
            <a:pPr lvl="1"/>
            <a:r>
              <a:rPr lang="en-US" sz="1500" dirty="0"/>
              <a:t>If you are ever in doubt, ask the course staff to clarify what is and isn't appropriate.</a:t>
            </a:r>
            <a:endParaRPr lang="en" sz="1500" dirty="0"/>
          </a:p>
          <a:p>
            <a:pPr lvl="1"/>
            <a:r>
              <a:rPr lang="en-US" sz="1500" dirty="0"/>
              <a:t>Students have the responsibility to know and follow the requirements of University Policy 407: The </a:t>
            </a:r>
            <a:r>
              <a:rPr lang="en-US" sz="1500" dirty="0">
                <a:hlinkClick r:id="rId3"/>
              </a:rPr>
              <a:t>Code of Student Academic Integrity</a:t>
            </a:r>
            <a:r>
              <a:rPr lang="en-US" sz="1500" dirty="0"/>
              <a:t>. </a:t>
            </a:r>
            <a:endParaRPr lang="en" sz="1500" dirty="0"/>
          </a:p>
          <a:p>
            <a:pPr lvl="1"/>
            <a:r>
              <a:rPr lang="en-US" sz="1500" dirty="0"/>
              <a:t>Do not pass solutions to problem sets nor accept them from another student. </a:t>
            </a:r>
          </a:p>
          <a:p>
            <a:pPr lvl="1"/>
            <a:r>
              <a:rPr lang="en-US" sz="1500" dirty="0"/>
              <a:t>Do not post course materials (including problem sets, solutions, exams, etc.) to websites or course-content archives. </a:t>
            </a:r>
          </a:p>
          <a:p>
            <a:pPr lvl="1"/>
            <a:r>
              <a:rPr lang="en-US" sz="1500" dirty="0"/>
              <a:t>No cheating will be tolerated! Copying from previous semesters, other students, or the Internet are prohibited! </a:t>
            </a:r>
          </a:p>
        </p:txBody>
      </p:sp>
      <p:sp>
        <p:nvSpPr>
          <p:cNvPr id="300" name="Google Shape;300;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In this class, you will learn a lot about attacks out of necessity</a:t>
            </a:r>
            <a:endParaRPr sz="2000" dirty="0"/>
          </a:p>
          <a:p>
            <a:pPr marL="914400" lvl="1" indent="-317500" algn="l" rtl="0">
              <a:spcBef>
                <a:spcPts val="0"/>
              </a:spcBef>
              <a:spcAft>
                <a:spcPts val="0"/>
              </a:spcAft>
              <a:buSzPts val="1400"/>
              <a:buChar char="○"/>
            </a:pPr>
            <a:r>
              <a:rPr lang="en" sz="1600" dirty="0"/>
              <a:t>To be able to defend against the attacker, you must learn the techniques that attackers use</a:t>
            </a:r>
            <a:endParaRPr sz="1600" dirty="0"/>
          </a:p>
          <a:p>
            <a:pPr marL="457200" lvl="0" indent="-342900" algn="l" rtl="0">
              <a:spcBef>
                <a:spcPts val="0"/>
              </a:spcBef>
              <a:spcAft>
                <a:spcPts val="0"/>
              </a:spcAft>
              <a:buSzPts val="1800"/>
              <a:buChar char="●"/>
            </a:pPr>
            <a:r>
              <a:rPr lang="en" sz="2000" dirty="0"/>
              <a:t>It is usually okay to break into your own systems</a:t>
            </a:r>
            <a:endParaRPr sz="2000" dirty="0"/>
          </a:p>
          <a:p>
            <a:pPr marL="914400" lvl="1" indent="-317500" algn="l" rtl="0">
              <a:spcBef>
                <a:spcPts val="0"/>
              </a:spcBef>
              <a:spcAft>
                <a:spcPts val="0"/>
              </a:spcAft>
              <a:buSzPts val="1400"/>
              <a:buChar char="○"/>
            </a:pPr>
            <a:r>
              <a:rPr lang="en" sz="1600" dirty="0"/>
              <a:t>This is a great way to evaluate your own systems</a:t>
            </a:r>
            <a:endParaRPr sz="1600" dirty="0"/>
          </a:p>
          <a:p>
            <a:pPr marL="457200" lvl="0" indent="-342900" algn="l" rtl="0">
              <a:spcBef>
                <a:spcPts val="0"/>
              </a:spcBef>
              <a:spcAft>
                <a:spcPts val="0"/>
              </a:spcAft>
              <a:buSzPts val="1800"/>
              <a:buChar char="●"/>
            </a:pPr>
            <a:r>
              <a:rPr lang="en" sz="2000" dirty="0"/>
              <a:t>It is usually okay to break into someone else’s systems with their explicit permission</a:t>
            </a:r>
            <a:endParaRPr sz="2000" dirty="0"/>
          </a:p>
          <a:p>
            <a:pPr marL="457200" lvl="0" indent="-342900" algn="l" rtl="0">
              <a:spcBef>
                <a:spcPts val="0"/>
              </a:spcBef>
              <a:spcAft>
                <a:spcPts val="0"/>
              </a:spcAft>
              <a:buSzPts val="1800"/>
              <a:buChar char="●"/>
            </a:pPr>
            <a:r>
              <a:rPr lang="en" sz="2000" dirty="0"/>
              <a:t>It is </a:t>
            </a:r>
            <a:r>
              <a:rPr lang="en" sz="2000" b="1" dirty="0"/>
              <a:t>grossly unethical</a:t>
            </a:r>
            <a:r>
              <a:rPr lang="en" sz="2000" dirty="0"/>
              <a:t> and </a:t>
            </a:r>
            <a:r>
              <a:rPr lang="en" sz="2000" b="1" dirty="0"/>
              <a:t>exceedingly criminal</a:t>
            </a:r>
            <a:r>
              <a:rPr lang="en" sz="2000" dirty="0"/>
              <a:t> to break into someone else’s systems without their permission</a:t>
            </a:r>
            <a:endParaRPr sz="2000" dirty="0"/>
          </a:p>
        </p:txBody>
      </p:sp>
      <p:sp>
        <p:nvSpPr>
          <p:cNvPr id="313" name="Google Shape;313;p3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Ethics</a:t>
            </a:r>
            <a:endParaRPr dirty="0"/>
          </a:p>
        </p:txBody>
      </p:sp>
      <p:sp>
        <p:nvSpPr>
          <p:cNvPr id="314" name="Google Shape;314;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12">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1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1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213F5-A029-6FA3-7B54-716742390D31}"/>
              </a:ext>
            </a:extLst>
          </p:cNvPr>
          <p:cNvSpPr>
            <a:spLocks noGrp="1"/>
          </p:cNvSpPr>
          <p:nvPr>
            <p:ph type="title"/>
          </p:nvPr>
        </p:nvSpPr>
        <p:spPr/>
        <p:txBody>
          <a:bodyPr>
            <a:normAutofit fontScale="90000"/>
          </a:bodyPr>
          <a:lstStyle/>
          <a:p>
            <a:r>
              <a:rPr lang="en-US" dirty="0"/>
              <a:t>Non-Discrimination</a:t>
            </a:r>
            <a:br>
              <a:rPr lang="en-US" dirty="0"/>
            </a:br>
            <a:br>
              <a:rPr lang="en-US" dirty="0"/>
            </a:br>
            <a:endParaRPr lang="en-US" dirty="0"/>
          </a:p>
        </p:txBody>
      </p:sp>
      <p:sp>
        <p:nvSpPr>
          <p:cNvPr id="3" name="Text Placeholder 2">
            <a:extLst>
              <a:ext uri="{FF2B5EF4-FFF2-40B4-BE49-F238E27FC236}">
                <a16:creationId xmlns:a16="http://schemas.microsoft.com/office/drawing/2014/main" id="{B56CE879-6DC4-D907-E84A-CBD17E7E2BCD}"/>
              </a:ext>
            </a:extLst>
          </p:cNvPr>
          <p:cNvSpPr>
            <a:spLocks noGrp="1"/>
          </p:cNvSpPr>
          <p:nvPr>
            <p:ph type="body" idx="1"/>
          </p:nvPr>
        </p:nvSpPr>
        <p:spPr>
          <a:xfrm>
            <a:off x="198500" y="1246825"/>
            <a:ext cx="8712744" cy="3765600"/>
          </a:xfrm>
        </p:spPr>
        <p:txBody>
          <a:bodyPr/>
          <a:lstStyle/>
          <a:p>
            <a:r>
              <a:rPr lang="en-US" sz="2000" dirty="0"/>
              <a:t>No student will be discriminated against in this class based on age, race, nationality, religion, sexual orientation, gender identity/expression, veteran’s status, country of origin, or group affiliation. </a:t>
            </a:r>
          </a:p>
          <a:p>
            <a:endParaRPr lang="en-US" sz="2000" dirty="0"/>
          </a:p>
          <a:p>
            <a:r>
              <a:rPr lang="en-US" sz="2000" dirty="0"/>
              <a:t>Any student who does not behave in a respectful manner may be asked to leave the classroom. </a:t>
            </a:r>
          </a:p>
          <a:p>
            <a:endParaRPr lang="en-US" sz="2000" dirty="0"/>
          </a:p>
          <a:p>
            <a:r>
              <a:rPr lang="en-US" sz="2000" dirty="0"/>
              <a:t>Students with continuous or repeated disrespectful behavior will be referred to the Office of Student Conduct or the </a:t>
            </a:r>
            <a:r>
              <a:rPr lang="en-US" sz="2000" dirty="0">
                <a:hlinkClick r:id="rId2">
                  <a:extLst>
                    <a:ext uri="{A12FA001-AC4F-418D-AE19-62706E023703}">
                      <ahyp:hlinkClr xmlns:ahyp="http://schemas.microsoft.com/office/drawing/2018/hyperlinkcolor" val="tx"/>
                    </a:ext>
                  </a:extLst>
                </a:hlinkClick>
              </a:rPr>
              <a:t>Title IX Office</a:t>
            </a:r>
            <a:r>
              <a:rPr lang="en-US" sz="2000" dirty="0"/>
              <a:t>. </a:t>
            </a:r>
          </a:p>
        </p:txBody>
      </p:sp>
      <p:sp>
        <p:nvSpPr>
          <p:cNvPr id="4" name="Slide Number Placeholder 3">
            <a:extLst>
              <a:ext uri="{FF2B5EF4-FFF2-40B4-BE49-F238E27FC236}">
                <a16:creationId xmlns:a16="http://schemas.microsoft.com/office/drawing/2014/main" id="{34F8969A-6925-8703-5F7A-51A306F4434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2634856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4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If you feel overwhelmed, there are options</a:t>
            </a:r>
            <a:endParaRPr sz="2000" dirty="0"/>
          </a:p>
          <a:p>
            <a:pPr marL="914400" lvl="1" indent="-317500" algn="l" rtl="0">
              <a:spcBef>
                <a:spcPts val="0"/>
              </a:spcBef>
              <a:spcAft>
                <a:spcPts val="0"/>
              </a:spcAft>
              <a:buSzPts val="1400"/>
              <a:buChar char="○"/>
            </a:pPr>
            <a:r>
              <a:rPr lang="en" sz="1600" dirty="0"/>
              <a:t>Academically: Ask on Canvas, talk to staff in office hours, set up a meeting with staff to make a plan for your success this semester</a:t>
            </a:r>
            <a:endParaRPr sz="1600" dirty="0"/>
          </a:p>
          <a:p>
            <a:pPr marL="914400" lvl="1" indent="-317500" algn="l" rtl="0">
              <a:spcBef>
                <a:spcPts val="0"/>
              </a:spcBef>
              <a:spcAft>
                <a:spcPts val="0"/>
              </a:spcAft>
              <a:buSzPts val="1400"/>
              <a:buChar char="○"/>
            </a:pPr>
            <a:r>
              <a:rPr lang="en" sz="1600" dirty="0"/>
              <a:t>Non-academic:</a:t>
            </a:r>
            <a:endParaRPr sz="1600" dirty="0"/>
          </a:p>
          <a:p>
            <a:pPr lvl="2"/>
            <a:r>
              <a:rPr lang="en-US" sz="1600" dirty="0"/>
              <a:t>The </a:t>
            </a:r>
            <a:r>
              <a:rPr lang="en-US" sz="1600" dirty="0">
                <a:hlinkClick r:id="rId3"/>
              </a:rPr>
              <a:t>Center for Counseling and Psychological Services</a:t>
            </a:r>
            <a:r>
              <a:rPr lang="en-US" sz="1600" dirty="0"/>
              <a:t> line 704‑687‑0311 is a support line (with </a:t>
            </a:r>
            <a:r>
              <a:rPr lang="en-US" sz="1600" dirty="0">
                <a:hlinkClick r:id="rId4"/>
              </a:rPr>
              <a:t>after hour support</a:t>
            </a:r>
            <a:r>
              <a:rPr lang="en-US" sz="1600" dirty="0"/>
              <a:t>) for students who have mental health concerns, whether they are in immediate distress or not, on-campus or elsewhere.</a:t>
            </a:r>
          </a:p>
        </p:txBody>
      </p:sp>
      <p:sp>
        <p:nvSpPr>
          <p:cNvPr id="320" name="Google Shape;320;p4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Stress Management and Mental Health</a:t>
            </a:r>
            <a:endParaRPr/>
          </a:p>
        </p:txBody>
      </p:sp>
      <p:sp>
        <p:nvSpPr>
          <p:cNvPr id="321" name="Google Shape;321;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Today’s Cunning Plan (Second half): Intro to Security</a:t>
            </a:r>
            <a:endParaRPr dirty="0"/>
          </a:p>
        </p:txBody>
      </p:sp>
      <p:sp>
        <p:nvSpPr>
          <p:cNvPr id="72" name="Google Shape;72;p1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US" sz="2400" dirty="0"/>
              <a:t>Introduction to security</a:t>
            </a:r>
          </a:p>
          <a:p>
            <a:pPr lvl="1" indent="-342900">
              <a:buSzPts val="1800"/>
              <a:buChar char="●"/>
            </a:pPr>
            <a:r>
              <a:rPr lang="en-US" sz="2000" dirty="0"/>
              <a:t>What is security</a:t>
            </a:r>
          </a:p>
          <a:p>
            <a:pPr lvl="1" indent="-342900">
              <a:buSzPts val="1800"/>
              <a:buChar char="●"/>
            </a:pPr>
            <a:r>
              <a:rPr lang="en-US" sz="2000" dirty="0"/>
              <a:t>Why is security important</a:t>
            </a:r>
          </a:p>
          <a:p>
            <a:pPr lvl="1" indent="-342900">
              <a:buSzPts val="1800"/>
              <a:buChar char="●"/>
            </a:pPr>
            <a:r>
              <a:rPr lang="en-US" sz="2000" b="1" dirty="0"/>
              <a:t>Security principles</a:t>
            </a:r>
          </a:p>
          <a:p>
            <a:pPr marL="457200" lvl="0" indent="-342900" algn="l" rtl="0">
              <a:spcBef>
                <a:spcPts val="0"/>
              </a:spcBef>
              <a:spcAft>
                <a:spcPts val="0"/>
              </a:spcAft>
              <a:buSzPts val="1800"/>
              <a:buChar char="●"/>
            </a:pPr>
            <a:endParaRPr lang="en-US" dirty="0"/>
          </a:p>
        </p:txBody>
      </p:sp>
      <p:sp>
        <p:nvSpPr>
          <p:cNvPr id="73" name="Google Shape;73;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26</a:t>
            </a:fld>
            <a:endParaRPr/>
          </a:p>
        </p:txBody>
      </p:sp>
    </p:spTree>
    <p:extLst>
      <p:ext uri="{BB962C8B-B14F-4D97-AF65-F5344CB8AC3E}">
        <p14:creationId xmlns:p14="http://schemas.microsoft.com/office/powerpoint/2010/main" val="24009678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What is security?</a:t>
            </a:r>
            <a:endParaRPr/>
          </a:p>
        </p:txBody>
      </p:sp>
      <p:sp>
        <p:nvSpPr>
          <p:cNvPr id="334" name="Google Shape;334;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3"/>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fontScale="92500" lnSpcReduction="10000"/>
          </a:bodyPr>
          <a:lstStyle/>
          <a:p>
            <a:pPr marL="0" lvl="0" indent="0" algn="l" rtl="0">
              <a:lnSpc>
                <a:spcPct val="100000"/>
              </a:lnSpc>
              <a:spcBef>
                <a:spcPts val="0"/>
              </a:spcBef>
              <a:spcAft>
                <a:spcPts val="0"/>
              </a:spcAft>
              <a:buNone/>
            </a:pPr>
            <a:r>
              <a:rPr lang="en" sz="2200" dirty="0"/>
              <a:t>Enforcing a desired property </a:t>
            </a:r>
            <a:r>
              <a:rPr lang="en" sz="2200" i="1" dirty="0"/>
              <a:t>in the presence of an attacker</a:t>
            </a:r>
            <a:endParaRPr sz="2200" i="1" dirty="0"/>
          </a:p>
          <a:p>
            <a:pPr marL="0" lvl="0" indent="0" algn="l" rtl="0">
              <a:lnSpc>
                <a:spcPct val="100000"/>
              </a:lnSpc>
              <a:spcBef>
                <a:spcPts val="1200"/>
              </a:spcBef>
              <a:spcAft>
                <a:spcPts val="0"/>
              </a:spcAft>
              <a:buNone/>
            </a:pPr>
            <a:endParaRPr dirty="0"/>
          </a:p>
          <a:p>
            <a:pPr marL="0" lvl="0" indent="0" algn="l" rtl="0">
              <a:lnSpc>
                <a:spcPct val="100000"/>
              </a:lnSpc>
              <a:spcBef>
                <a:spcPts val="1200"/>
              </a:spcBef>
              <a:spcAft>
                <a:spcPts val="0"/>
              </a:spcAft>
              <a:buNone/>
            </a:pPr>
            <a:endParaRPr dirty="0"/>
          </a:p>
          <a:p>
            <a:pPr marL="2171700" lvl="0" indent="0" algn="l" rtl="0">
              <a:lnSpc>
                <a:spcPct val="100000"/>
              </a:lnSpc>
              <a:spcBef>
                <a:spcPts val="1200"/>
              </a:spcBef>
              <a:spcAft>
                <a:spcPts val="0"/>
              </a:spcAft>
              <a:buNone/>
            </a:pPr>
            <a:r>
              <a:rPr lang="en" dirty="0"/>
              <a:t>data confidentiality</a:t>
            </a:r>
            <a:endParaRPr dirty="0"/>
          </a:p>
          <a:p>
            <a:pPr marL="2171700" lvl="0" indent="0" algn="l" rtl="0">
              <a:lnSpc>
                <a:spcPct val="100000"/>
              </a:lnSpc>
              <a:spcBef>
                <a:spcPts val="1200"/>
              </a:spcBef>
              <a:spcAft>
                <a:spcPts val="0"/>
              </a:spcAft>
              <a:buNone/>
            </a:pPr>
            <a:r>
              <a:rPr lang="en" dirty="0"/>
              <a:t>user privacy</a:t>
            </a:r>
            <a:endParaRPr dirty="0"/>
          </a:p>
          <a:p>
            <a:pPr marL="2171700" lvl="0" indent="0" algn="l" rtl="0">
              <a:lnSpc>
                <a:spcPct val="100000"/>
              </a:lnSpc>
              <a:spcBef>
                <a:spcPts val="1200"/>
              </a:spcBef>
              <a:spcAft>
                <a:spcPts val="0"/>
              </a:spcAft>
              <a:buNone/>
            </a:pPr>
            <a:r>
              <a:rPr lang="en" dirty="0"/>
              <a:t>data and computation integrity</a:t>
            </a:r>
            <a:endParaRPr dirty="0"/>
          </a:p>
          <a:p>
            <a:pPr marL="2171700" lvl="0" indent="0" algn="l" rtl="0">
              <a:lnSpc>
                <a:spcPct val="100000"/>
              </a:lnSpc>
              <a:spcBef>
                <a:spcPts val="1200"/>
              </a:spcBef>
              <a:spcAft>
                <a:spcPts val="0"/>
              </a:spcAft>
              <a:buNone/>
            </a:pPr>
            <a:r>
              <a:rPr lang="en" dirty="0"/>
              <a:t>authentication</a:t>
            </a:r>
            <a:endParaRPr dirty="0"/>
          </a:p>
          <a:p>
            <a:pPr marL="2171700" lvl="0" indent="0" algn="l" rtl="0">
              <a:lnSpc>
                <a:spcPct val="100000"/>
              </a:lnSpc>
              <a:spcBef>
                <a:spcPts val="1200"/>
              </a:spcBef>
              <a:spcAft>
                <a:spcPts val="0"/>
              </a:spcAft>
              <a:buNone/>
            </a:pPr>
            <a:r>
              <a:rPr lang="en" dirty="0"/>
              <a:t>availability</a:t>
            </a:r>
            <a:endParaRPr dirty="0"/>
          </a:p>
          <a:p>
            <a:pPr marL="2171700" lvl="0" indent="0" algn="l" rtl="0">
              <a:lnSpc>
                <a:spcPct val="100000"/>
              </a:lnSpc>
              <a:spcBef>
                <a:spcPts val="1200"/>
              </a:spcBef>
              <a:spcAft>
                <a:spcPts val="1200"/>
              </a:spcAft>
              <a:buNone/>
            </a:pPr>
            <a:r>
              <a:rPr lang="en" dirty="0"/>
              <a:t>…</a:t>
            </a:r>
            <a:endParaRPr dirty="0"/>
          </a:p>
        </p:txBody>
      </p:sp>
      <p:sp>
        <p:nvSpPr>
          <p:cNvPr id="340" name="Google Shape;340;p4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security?</a:t>
            </a:r>
            <a:endParaRPr/>
          </a:p>
        </p:txBody>
      </p:sp>
      <p:sp>
        <p:nvSpPr>
          <p:cNvPr id="341" name="Google Shape;341;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28</a:t>
            </a:fld>
            <a:endParaRPr/>
          </a:p>
        </p:txBody>
      </p:sp>
      <p:cxnSp>
        <p:nvCxnSpPr>
          <p:cNvPr id="342" name="Google Shape;342;p43"/>
          <p:cNvCxnSpPr/>
          <p:nvPr/>
        </p:nvCxnSpPr>
        <p:spPr>
          <a:xfrm>
            <a:off x="2806975" y="1647325"/>
            <a:ext cx="0" cy="7662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4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400" dirty="0"/>
              <a:t>It is important for our</a:t>
            </a:r>
            <a:endParaRPr sz="2400" dirty="0"/>
          </a:p>
          <a:p>
            <a:pPr marL="914400" lvl="1" indent="-317500" algn="l" rtl="0">
              <a:spcBef>
                <a:spcPts val="0"/>
              </a:spcBef>
              <a:spcAft>
                <a:spcPts val="0"/>
              </a:spcAft>
              <a:buSzPts val="1400"/>
              <a:buChar char="○"/>
            </a:pPr>
            <a:r>
              <a:rPr lang="en" sz="1800" dirty="0"/>
              <a:t>physical safety</a:t>
            </a:r>
            <a:endParaRPr sz="1800" dirty="0"/>
          </a:p>
          <a:p>
            <a:pPr marL="914400" lvl="1" indent="-317500" algn="l" rtl="0">
              <a:spcBef>
                <a:spcPts val="0"/>
              </a:spcBef>
              <a:spcAft>
                <a:spcPts val="0"/>
              </a:spcAft>
              <a:buSzPts val="1400"/>
              <a:buChar char="○"/>
            </a:pPr>
            <a:r>
              <a:rPr lang="en" sz="1800" dirty="0"/>
              <a:t>confidentiality / privacy</a:t>
            </a:r>
            <a:endParaRPr sz="1800" dirty="0"/>
          </a:p>
          <a:p>
            <a:pPr marL="914400" lvl="1" indent="-317500" algn="l" rtl="0">
              <a:spcBef>
                <a:spcPts val="0"/>
              </a:spcBef>
              <a:spcAft>
                <a:spcPts val="0"/>
              </a:spcAft>
              <a:buSzPts val="1400"/>
              <a:buChar char="○"/>
            </a:pPr>
            <a:r>
              <a:rPr lang="en" sz="1800" dirty="0"/>
              <a:t>functionality</a:t>
            </a:r>
            <a:endParaRPr sz="1800" dirty="0"/>
          </a:p>
          <a:p>
            <a:pPr marL="914400" lvl="1" indent="-317500" algn="l" rtl="0">
              <a:spcBef>
                <a:spcPts val="0"/>
              </a:spcBef>
              <a:spcAft>
                <a:spcPts val="0"/>
              </a:spcAft>
              <a:buSzPts val="1400"/>
              <a:buChar char="○"/>
            </a:pPr>
            <a:r>
              <a:rPr lang="en" sz="1800" dirty="0"/>
              <a:t>protecting our assets</a:t>
            </a:r>
            <a:endParaRPr sz="1800" dirty="0"/>
          </a:p>
          <a:p>
            <a:pPr marL="914400" lvl="1" indent="-317500" algn="l" rtl="0">
              <a:spcBef>
                <a:spcPts val="0"/>
              </a:spcBef>
              <a:spcAft>
                <a:spcPts val="0"/>
              </a:spcAft>
              <a:buSzPts val="1400"/>
              <a:buChar char="○"/>
            </a:pPr>
            <a:r>
              <a:rPr lang="en" sz="1800" dirty="0"/>
              <a:t>successful business</a:t>
            </a:r>
            <a:endParaRPr sz="1800" dirty="0"/>
          </a:p>
          <a:p>
            <a:pPr marL="914400" lvl="1" indent="-317500" algn="l" rtl="0">
              <a:spcBef>
                <a:spcPts val="0"/>
              </a:spcBef>
              <a:spcAft>
                <a:spcPts val="0"/>
              </a:spcAft>
              <a:buSzPts val="1400"/>
              <a:buChar char="○"/>
            </a:pPr>
            <a:r>
              <a:rPr lang="en" sz="1800" dirty="0"/>
              <a:t>a country’s economy and safety</a:t>
            </a:r>
            <a:endParaRPr sz="1800" dirty="0"/>
          </a:p>
          <a:p>
            <a:pPr marL="914400" lvl="1" indent="-317500" algn="l" rtl="0">
              <a:spcBef>
                <a:spcPts val="0"/>
              </a:spcBef>
              <a:spcAft>
                <a:spcPts val="0"/>
              </a:spcAft>
              <a:buSzPts val="1400"/>
              <a:buChar char="○"/>
            </a:pPr>
            <a:r>
              <a:rPr lang="en" sz="1800" dirty="0"/>
              <a:t>and so on…</a:t>
            </a:r>
            <a:endParaRPr sz="1800" dirty="0"/>
          </a:p>
        </p:txBody>
      </p:sp>
      <p:sp>
        <p:nvSpPr>
          <p:cNvPr id="348" name="Google Shape;348;p4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49" name="Google Shape;349;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Staff Introductions</a:t>
            </a:r>
            <a:endParaRPr/>
          </a:p>
        </p:txBody>
      </p:sp>
      <p:sp>
        <p:nvSpPr>
          <p:cNvPr id="79" name="Google Shape;7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5"/>
          <p:cNvSpPr txBox="1">
            <a:spLocks noGrp="1"/>
          </p:cNvSpPr>
          <p:nvPr>
            <p:ph type="body" idx="1"/>
          </p:nvPr>
        </p:nvSpPr>
        <p:spPr>
          <a:xfrm>
            <a:off x="198500" y="1246825"/>
            <a:ext cx="8520600" cy="6321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Consider: Physical Safety</a:t>
            </a:r>
            <a:endParaRPr/>
          </a:p>
        </p:txBody>
      </p:sp>
      <p:sp>
        <p:nvSpPr>
          <p:cNvPr id="355" name="Google Shape;355;p45"/>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56" name="Google Shape;356;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30</a:t>
            </a:fld>
            <a:endParaRPr/>
          </a:p>
        </p:txBody>
      </p:sp>
      <p:graphicFrame>
        <p:nvGraphicFramePr>
          <p:cNvPr id="357" name="Google Shape;357;p45"/>
          <p:cNvGraphicFramePr/>
          <p:nvPr/>
        </p:nvGraphicFramePr>
        <p:xfrm>
          <a:off x="587275" y="187893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dirty="0">
                          <a:solidFill>
                            <a:srgbClr val="0097A7"/>
                          </a:solidFill>
                          <a:hlinkClick r:id="rId3">
                            <a:extLst>
                              <a:ext uri="{A12FA001-AC4F-418D-AE19-62706E023703}">
                                <ahyp:hlinkClr xmlns:ahyp="http://schemas.microsoft.com/office/drawing/2018/hyperlinkcolor" val="tx"/>
                              </a:ext>
                            </a:extLst>
                          </a:hlinkClick>
                        </a:rPr>
                        <a:t>Link</a:t>
                      </a:r>
                      <a:endParaRPr dirty="0"/>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FBI probe of alleged plane hack sparks worries over flight safety</a:t>
                      </a:r>
                      <a:endParaRPr sz="1600" b="1">
                        <a:solidFill>
                          <a:srgbClr val="595959"/>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Drew Harwell</a:t>
                      </a:r>
                      <a:endParaRPr i="1">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dirty="0">
                          <a:solidFill>
                            <a:srgbClr val="595959"/>
                          </a:solidFill>
                        </a:rPr>
                        <a:t>May 18, 2015</a:t>
                      </a:r>
                      <a:endParaRPr i="1" dirty="0">
                        <a:solidFill>
                          <a:srgbClr val="595959"/>
                        </a:solidFill>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58" name="Google Shape;358;p45" title="The Washington Post"/>
          <p:cNvPicPr preferRelativeResize="0"/>
          <p:nvPr/>
        </p:nvPicPr>
        <p:blipFill>
          <a:blip r:embed="rId4">
            <a:alphaModFix/>
          </a:blip>
          <a:stretch>
            <a:fillRect/>
          </a:stretch>
        </p:blipFill>
        <p:spPr>
          <a:xfrm>
            <a:off x="637325" y="1908023"/>
            <a:ext cx="2289069" cy="393600"/>
          </a:xfrm>
          <a:prstGeom prst="rect">
            <a:avLst/>
          </a:prstGeom>
          <a:noFill/>
          <a:ln>
            <a:noFill/>
          </a:ln>
        </p:spPr>
      </p:pic>
      <p:graphicFrame>
        <p:nvGraphicFramePr>
          <p:cNvPr id="359" name="Google Shape;359;p45"/>
          <p:cNvGraphicFramePr/>
          <p:nvPr/>
        </p:nvGraphicFramePr>
        <p:xfrm>
          <a:off x="587275" y="335153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5">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Pacemaker hack can kill via laptop</a:t>
                      </a:r>
                      <a:endParaRPr sz="1600" b="1">
                        <a:solidFill>
                          <a:srgbClr val="595959"/>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Jeremy Kirk</a:t>
                      </a:r>
                      <a:endParaRPr i="1">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October 21, 2012</a:t>
                      </a:r>
                      <a:endParaRPr i="1">
                        <a:solidFill>
                          <a:srgbClr val="595959"/>
                        </a:solidFill>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60" name="Google Shape;360;p45" title="PCWorld"/>
          <p:cNvPicPr preferRelativeResize="0"/>
          <p:nvPr/>
        </p:nvPicPr>
        <p:blipFill>
          <a:blip r:embed="rId6">
            <a:alphaModFix/>
          </a:blip>
          <a:stretch>
            <a:fillRect/>
          </a:stretch>
        </p:blipFill>
        <p:spPr>
          <a:xfrm>
            <a:off x="637326" y="3430276"/>
            <a:ext cx="1406539" cy="3479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6"/>
          <p:cNvSpPr txBox="1">
            <a:spLocks noGrp="1"/>
          </p:cNvSpPr>
          <p:nvPr>
            <p:ph type="body" idx="1"/>
          </p:nvPr>
        </p:nvSpPr>
        <p:spPr>
          <a:xfrm>
            <a:off x="198500" y="1246825"/>
            <a:ext cx="8520600" cy="61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Consider: Privacy/Confidentiality</a:t>
            </a:r>
            <a:endParaRPr/>
          </a:p>
        </p:txBody>
      </p:sp>
      <p:sp>
        <p:nvSpPr>
          <p:cNvPr id="366" name="Google Shape;366;p4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67" name="Google Shape;367;p46"/>
          <p:cNvSpPr txBox="1"/>
          <p:nvPr/>
        </p:nvSpPr>
        <p:spPr>
          <a:xfrm>
            <a:off x="587300" y="4538900"/>
            <a:ext cx="7743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In 2020, there were over 1001 breaches, affecting the data of 155,000,000 individuals</a:t>
            </a:r>
            <a:endParaRPr/>
          </a:p>
        </p:txBody>
      </p:sp>
      <p:sp>
        <p:nvSpPr>
          <p:cNvPr id="368" name="Google Shape;368;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31</a:t>
            </a:fld>
            <a:endParaRPr/>
          </a:p>
        </p:txBody>
      </p:sp>
      <p:graphicFrame>
        <p:nvGraphicFramePr>
          <p:cNvPr id="369" name="Google Shape;369;p46"/>
          <p:cNvGraphicFramePr/>
          <p:nvPr/>
        </p:nvGraphicFramePr>
        <p:xfrm>
          <a:off x="587275" y="1742410"/>
          <a:ext cx="7743050" cy="1402030"/>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3">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565550">
                <a:tc gridSpan="2">
                  <a:txBody>
                    <a:bodyPr/>
                    <a:lstStyle/>
                    <a:p>
                      <a:pPr marL="0" lvl="0" indent="0" algn="l" rtl="0">
                        <a:spcBef>
                          <a:spcPts val="0"/>
                        </a:spcBef>
                        <a:spcAft>
                          <a:spcPts val="0"/>
                        </a:spcAft>
                        <a:buNone/>
                      </a:pPr>
                      <a:r>
                        <a:rPr lang="en" sz="1600" b="1">
                          <a:solidFill>
                            <a:srgbClr val="595959"/>
                          </a:solidFill>
                        </a:rPr>
                        <a:t>91 Percent of Healthcare Organizations Suffered Data Breaches in the Past Two Years</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Jeff Goldman</a:t>
                      </a:r>
                      <a:endParaRPr i="1">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May 12, 2015</a:t>
                      </a:r>
                      <a:endParaRPr i="1">
                        <a:solidFill>
                          <a:srgbClr val="595959"/>
                        </a:solidFill>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70" name="Google Shape;370;p46" title="eSecurity Planet"/>
          <p:cNvPicPr preferRelativeResize="0"/>
          <p:nvPr/>
        </p:nvPicPr>
        <p:blipFill>
          <a:blip r:embed="rId4">
            <a:alphaModFix/>
          </a:blip>
          <a:stretch>
            <a:fillRect/>
          </a:stretch>
        </p:blipFill>
        <p:spPr>
          <a:xfrm>
            <a:off x="672499" y="1797150"/>
            <a:ext cx="2304200" cy="393600"/>
          </a:xfrm>
          <a:prstGeom prst="rect">
            <a:avLst/>
          </a:prstGeom>
          <a:noFill/>
          <a:ln>
            <a:noFill/>
          </a:ln>
        </p:spPr>
      </p:pic>
      <p:graphicFrame>
        <p:nvGraphicFramePr>
          <p:cNvPr id="371" name="Google Shape;371;p46"/>
          <p:cNvGraphicFramePr/>
          <p:nvPr/>
        </p:nvGraphicFramePr>
        <p:xfrm>
          <a:off x="587275" y="321198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5">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Data Breach Tracker: All the Major Companies That Have Been Hacked</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Karavbrandeisky</a:t>
                      </a:r>
                      <a:endParaRPr i="1">
                        <a:solidFill>
                          <a:srgbClr val="595959"/>
                        </a:solidFill>
                      </a:endParaRPr>
                    </a:p>
                  </a:txBody>
                  <a:tcPr marL="91425" marR="91425" marT="91425" marB="0">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October 30, 2014</a:t>
                      </a:r>
                      <a:endParaRPr i="1">
                        <a:solidFill>
                          <a:srgbClr val="595959"/>
                        </a:solidFill>
                      </a:endParaRPr>
                    </a:p>
                  </a:txBody>
                  <a:tcPr marL="91425" marR="91425" marT="91425" marB="0">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72" name="Google Shape;372;p46" title="Money"/>
          <p:cNvPicPr preferRelativeResize="0"/>
          <p:nvPr/>
        </p:nvPicPr>
        <p:blipFill>
          <a:blip r:embed="rId6">
            <a:alphaModFix/>
          </a:blip>
          <a:stretch>
            <a:fillRect/>
          </a:stretch>
        </p:blipFill>
        <p:spPr>
          <a:xfrm>
            <a:off x="672500" y="3273423"/>
            <a:ext cx="1154560" cy="3936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Why is security important?</a:t>
            </a:r>
            <a:endParaRPr/>
          </a:p>
        </p:txBody>
      </p:sp>
      <p:sp>
        <p:nvSpPr>
          <p:cNvPr id="378" name="Google Shape;378;p47"/>
          <p:cNvSpPr txBox="1">
            <a:spLocks noGrp="1"/>
          </p:cNvSpPr>
          <p:nvPr>
            <p:ph type="body" idx="1"/>
          </p:nvPr>
        </p:nvSpPr>
        <p:spPr>
          <a:xfrm>
            <a:off x="198500" y="1246825"/>
            <a:ext cx="8520600" cy="1147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Consider: National security</a:t>
            </a:r>
            <a:endParaRPr dirty="0"/>
          </a:p>
        </p:txBody>
      </p:sp>
      <p:sp>
        <p:nvSpPr>
          <p:cNvPr id="379" name="Google Shape;379;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32</a:t>
            </a:fld>
            <a:endParaRPr/>
          </a:p>
        </p:txBody>
      </p:sp>
      <p:graphicFrame>
        <p:nvGraphicFramePr>
          <p:cNvPr id="380" name="Google Shape;380;p47"/>
          <p:cNvGraphicFramePr/>
          <p:nvPr/>
        </p:nvGraphicFramePr>
        <p:xfrm>
          <a:off x="739675" y="1939085"/>
          <a:ext cx="7743050" cy="2865045"/>
        </p:xfrm>
        <a:graphic>
          <a:graphicData uri="http://schemas.openxmlformats.org/drawingml/2006/table">
            <a:tbl>
              <a:tblPr>
                <a:noFill/>
                <a:tableStyleId>{A939FECE-F015-473F-9BEF-1F8277FC8A46}</a:tableStyleId>
              </a:tblPr>
              <a:tblGrid>
                <a:gridCol w="2989200">
                  <a:extLst>
                    <a:ext uri="{9D8B030D-6E8A-4147-A177-3AD203B41FA5}">
                      <a16:colId xmlns:a16="http://schemas.microsoft.com/office/drawing/2014/main" val="20000"/>
                    </a:ext>
                  </a:extLst>
                </a:gridCol>
                <a:gridCol w="4753850">
                  <a:extLst>
                    <a:ext uri="{9D8B030D-6E8A-4147-A177-3AD203B41FA5}">
                      <a16:colId xmlns:a16="http://schemas.microsoft.com/office/drawing/2014/main" val="20001"/>
                    </a:ext>
                  </a:extLst>
                </a:gridCol>
              </a:tblGrid>
              <a:tr h="378825">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chemeClr val="hlink"/>
                          </a:solidFill>
                          <a:hlinkClick r:id="rId3"/>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America’s Electric Grid Has a Vulnerable Back Door—and Russia Walked Through It</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Rebecca Smith and Rob Barry</a:t>
                      </a:r>
                      <a:endParaRPr i="1">
                        <a:solidFill>
                          <a:srgbClr val="595959"/>
                        </a:solidFill>
                      </a:endParaRPr>
                    </a:p>
                  </a:txBody>
                  <a:tcPr marL="91425" marR="91425" marT="91425" marB="0">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January 10, 2019</a:t>
                      </a:r>
                      <a:endParaRPr i="1">
                        <a:solidFill>
                          <a:srgbClr val="595959"/>
                        </a:solidFill>
                      </a:endParaRPr>
                    </a:p>
                  </a:txBody>
                  <a:tcPr marL="91425" marR="91425" marT="91425" marB="0">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r h="396225">
                <a:tc>
                  <a:txBody>
                    <a:bodyPr/>
                    <a:lstStyle/>
                    <a:p>
                      <a:pPr marL="0" lvl="0" indent="0" algn="l" rtl="0">
                        <a:spcBef>
                          <a:spcPts val="0"/>
                        </a:spcBef>
                        <a:spcAft>
                          <a:spcPts val="0"/>
                        </a:spcAft>
                        <a:buNone/>
                      </a:pPr>
                      <a:r>
                        <a:rPr lang="en" dirty="0">
                          <a:solidFill>
                            <a:srgbClr val="595959"/>
                          </a:solidFill>
                        </a:rPr>
                        <a:t>A Wall Street Journal reconstruction of the worst known hack into the nation’s power system reveals attacks on hundreds of small contractors</a:t>
                      </a:r>
                      <a:endParaRPr dirty="0">
                        <a:solidFill>
                          <a:srgbClr val="595959"/>
                        </a:solidFill>
                      </a:endParaRPr>
                    </a:p>
                    <a:p>
                      <a:pPr marL="0" lvl="0" indent="0" algn="l" rtl="0">
                        <a:spcBef>
                          <a:spcPts val="0"/>
                        </a:spcBef>
                        <a:spcAft>
                          <a:spcPts val="0"/>
                        </a:spcAft>
                        <a:buNone/>
                      </a:pPr>
                      <a:endParaRPr dirty="0">
                        <a:solidFill>
                          <a:srgbClr val="595959"/>
                        </a:solidFill>
                      </a:endParaRPr>
                    </a:p>
                    <a:p>
                      <a:pPr marL="0" lvl="0" indent="0" algn="l" rtl="0">
                        <a:spcBef>
                          <a:spcPts val="0"/>
                        </a:spcBef>
                        <a:spcAft>
                          <a:spcPts val="0"/>
                        </a:spcAft>
                        <a:buNone/>
                      </a:pPr>
                      <a:endParaRPr sz="600" dirty="0">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endParaRPr i="1" dirty="0">
                        <a:solidFill>
                          <a:srgbClr val="595959"/>
                        </a:solidFill>
                      </a:endParaRPr>
                    </a:p>
                  </a:txBody>
                  <a:tcPr marL="91425" marR="91425" marT="91425" marB="0">
                    <a:lnL w="19050" cap="flat" cmpd="sng">
                      <a:solidFill>
                        <a:srgbClr val="000000">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3"/>
                  </a:ext>
                </a:extLst>
              </a:tr>
            </a:tbl>
          </a:graphicData>
        </a:graphic>
      </p:graphicFrame>
      <p:pic>
        <p:nvPicPr>
          <p:cNvPr id="381" name="Google Shape;381;p47"/>
          <p:cNvPicPr preferRelativeResize="0"/>
          <p:nvPr/>
        </p:nvPicPr>
        <p:blipFill rotWithShape="1">
          <a:blip r:embed="rId4">
            <a:alphaModFix/>
          </a:blip>
          <a:srcRect l="18348" r="13868"/>
          <a:stretch/>
        </p:blipFill>
        <p:spPr>
          <a:xfrm>
            <a:off x="4850954" y="3341100"/>
            <a:ext cx="3583373" cy="1421150"/>
          </a:xfrm>
          <a:prstGeom prst="rect">
            <a:avLst/>
          </a:prstGeom>
          <a:noFill/>
          <a:ln>
            <a:noFill/>
          </a:ln>
        </p:spPr>
      </p:pic>
      <p:pic>
        <p:nvPicPr>
          <p:cNvPr id="382" name="Google Shape;382;p47" title="The Wall Street Journal"/>
          <p:cNvPicPr preferRelativeResize="0"/>
          <p:nvPr/>
        </p:nvPicPr>
        <p:blipFill>
          <a:blip r:embed="rId5">
            <a:alphaModFix/>
          </a:blip>
          <a:stretch>
            <a:fillRect/>
          </a:stretch>
        </p:blipFill>
        <p:spPr>
          <a:xfrm>
            <a:off x="817800" y="2012825"/>
            <a:ext cx="2962526" cy="2530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48"/>
          <p:cNvSpPr txBox="1">
            <a:spLocks noGrp="1"/>
          </p:cNvSpPr>
          <p:nvPr>
            <p:ph type="body" idx="1"/>
          </p:nvPr>
        </p:nvSpPr>
        <p:spPr>
          <a:xfrm>
            <a:off x="198500" y="1246825"/>
            <a:ext cx="8520600" cy="1482300"/>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 sz="2000" dirty="0"/>
              <a:t>Everything!</a:t>
            </a:r>
            <a:endParaRPr sz="2000" dirty="0"/>
          </a:p>
          <a:p>
            <a:pPr marL="914400" lvl="1" indent="-317500" algn="l" rtl="0">
              <a:spcBef>
                <a:spcPts val="0"/>
              </a:spcBef>
              <a:spcAft>
                <a:spcPts val="0"/>
              </a:spcAft>
              <a:buSzPts val="1400"/>
              <a:buChar char="○"/>
            </a:pPr>
            <a:r>
              <a:rPr lang="en" sz="1600" dirty="0"/>
              <a:t>Especially things connected to the Internet</a:t>
            </a:r>
            <a:endParaRPr sz="1600" dirty="0"/>
          </a:p>
          <a:p>
            <a:pPr marL="914400" lvl="1" indent="-317500" algn="l" rtl="0">
              <a:spcBef>
                <a:spcPts val="0"/>
              </a:spcBef>
              <a:spcAft>
                <a:spcPts val="0"/>
              </a:spcAft>
              <a:buSzPts val="1400"/>
              <a:buChar char="○"/>
            </a:pPr>
            <a:r>
              <a:rPr lang="en" sz="1600" dirty="0"/>
              <a:t>Assume that every system is a target</a:t>
            </a:r>
            <a:endParaRPr sz="1600" dirty="0"/>
          </a:p>
          <a:p>
            <a:pPr marL="914400" lvl="1" indent="-317500" algn="l" rtl="0">
              <a:spcBef>
                <a:spcPts val="0"/>
              </a:spcBef>
              <a:spcAft>
                <a:spcPts val="0"/>
              </a:spcAft>
              <a:buSzPts val="1400"/>
              <a:buChar char="○"/>
            </a:pPr>
            <a:r>
              <a:rPr lang="en" sz="1600" dirty="0"/>
              <a:t>A casino was hacked because a fish-tank thermometer was hacked within the network</a:t>
            </a:r>
            <a:endParaRPr sz="1600" dirty="0"/>
          </a:p>
        </p:txBody>
      </p:sp>
      <p:sp>
        <p:nvSpPr>
          <p:cNvPr id="388" name="Google Shape;388;p4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hackable?</a:t>
            </a:r>
            <a:endParaRPr/>
          </a:p>
        </p:txBody>
      </p:sp>
      <p:sp>
        <p:nvSpPr>
          <p:cNvPr id="389" name="Google Shape;389;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33</a:t>
            </a:fld>
            <a:endParaRPr/>
          </a:p>
        </p:txBody>
      </p:sp>
      <p:graphicFrame>
        <p:nvGraphicFramePr>
          <p:cNvPr id="390" name="Google Shape;390;p48"/>
          <p:cNvGraphicFramePr/>
          <p:nvPr/>
        </p:nvGraphicFramePr>
        <p:xfrm>
          <a:off x="587275" y="2729135"/>
          <a:ext cx="7743050" cy="1249625"/>
        </p:xfrm>
        <a:graphic>
          <a:graphicData uri="http://schemas.openxmlformats.org/drawingml/2006/table">
            <a:tbl>
              <a:tblPr>
                <a:noFill/>
                <a:tableStyleId>{A939FECE-F015-473F-9BEF-1F8277FC8A46}</a:tableStyleId>
              </a:tblPr>
              <a:tblGrid>
                <a:gridCol w="3871525">
                  <a:extLst>
                    <a:ext uri="{9D8B030D-6E8A-4147-A177-3AD203B41FA5}">
                      <a16:colId xmlns:a16="http://schemas.microsoft.com/office/drawing/2014/main" val="20000"/>
                    </a:ext>
                  </a:extLst>
                </a:gridCol>
                <a:gridCol w="3871525">
                  <a:extLst>
                    <a:ext uri="{9D8B030D-6E8A-4147-A177-3AD203B41FA5}">
                      <a16:colId xmlns:a16="http://schemas.microsoft.com/office/drawing/2014/main" val="20001"/>
                    </a:ext>
                  </a:extLst>
                </a:gridCol>
              </a:tblGrid>
              <a:tr h="426700">
                <a:tc>
                  <a:txBody>
                    <a:bodyPr/>
                    <a:lstStyle/>
                    <a:p>
                      <a:pPr marL="1085850" lvl="0" indent="0" algn="l" rtl="0">
                        <a:spcBef>
                          <a:spcPts val="0"/>
                        </a:spcBef>
                        <a:spcAft>
                          <a:spcPts val="0"/>
                        </a:spcAft>
                        <a:buNone/>
                      </a:pPr>
                      <a:endParaRPr sz="1600">
                        <a:solidFill>
                          <a:srgbClr val="595959"/>
                        </a:solidFill>
                      </a:endParaRPr>
                    </a:p>
                  </a:txBody>
                  <a:tcPr marL="91425" marR="91425" marT="91425" marB="91425">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u="sng">
                          <a:solidFill>
                            <a:srgbClr val="0097A7"/>
                          </a:solidFill>
                          <a:hlinkClick r:id="rId3">
                            <a:extLst>
                              <a:ext uri="{A12FA001-AC4F-418D-AE19-62706E023703}">
                                <ahyp:hlinkClr xmlns:ahyp="http://schemas.microsoft.com/office/drawing/2018/hyperlinkcolor" val="tx"/>
                              </a:ext>
                            </a:extLst>
                          </a:hlinkClick>
                        </a:rPr>
                        <a:t>Link</a:t>
                      </a:r>
                      <a:endParaRPr/>
                    </a:p>
                  </a:txBody>
                  <a:tcPr marL="91425" marR="91425" marT="91425" marB="91425">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extLst>
                  <a:ext uri="{0D108BD9-81ED-4DB2-BD59-A6C34878D82A}">
                    <a16:rowId xmlns:a16="http://schemas.microsoft.com/office/drawing/2014/main" val="10000"/>
                  </a:ext>
                </a:extLst>
              </a:tr>
              <a:tr h="426700">
                <a:tc gridSpan="2">
                  <a:txBody>
                    <a:bodyPr/>
                    <a:lstStyle/>
                    <a:p>
                      <a:pPr marL="0" lvl="0" indent="0" algn="l" rtl="0">
                        <a:spcBef>
                          <a:spcPts val="0"/>
                        </a:spcBef>
                        <a:spcAft>
                          <a:spcPts val="0"/>
                        </a:spcAft>
                        <a:buNone/>
                      </a:pPr>
                      <a:r>
                        <a:rPr lang="en" sz="1600" b="1">
                          <a:solidFill>
                            <a:srgbClr val="595959"/>
                          </a:solidFill>
                        </a:rPr>
                        <a:t>For the First Time, Hackers Have Used a Refrigerator to Attack Businesses</a:t>
                      </a:r>
                      <a:endParaRPr sz="1600" b="1">
                        <a:solidFill>
                          <a:srgbClr val="595959"/>
                        </a:solidFill>
                      </a:endParaRPr>
                    </a:p>
                  </a:txBody>
                  <a:tcPr marL="91425" marR="91425" marT="91425" marB="0">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AF0"/>
                    </a:solidFill>
                  </a:tcPr>
                </a:tc>
                <a:tc hMerge="1">
                  <a:txBody>
                    <a:bodyPr/>
                    <a:lstStyle/>
                    <a:p>
                      <a:endParaRPr lang="en-US"/>
                    </a:p>
                  </a:txBody>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i="1">
                          <a:solidFill>
                            <a:srgbClr val="595959"/>
                          </a:solidFill>
                        </a:rPr>
                        <a:t>Julie Bort</a:t>
                      </a:r>
                      <a:endParaRPr i="1">
                        <a:solidFill>
                          <a:srgbClr val="595959"/>
                        </a:solidFill>
                      </a:endParaRPr>
                    </a:p>
                  </a:txBody>
                  <a:tcPr marL="91425" marR="91425" marT="91425" marB="0">
                    <a:lnL w="19050" cap="flat" cmpd="sng">
                      <a:solidFill>
                        <a:srgbClr val="00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tc>
                  <a:txBody>
                    <a:bodyPr/>
                    <a:lstStyle/>
                    <a:p>
                      <a:pPr marL="0" lvl="0" indent="0" algn="r" rtl="0">
                        <a:spcBef>
                          <a:spcPts val="0"/>
                        </a:spcBef>
                        <a:spcAft>
                          <a:spcPts val="0"/>
                        </a:spcAft>
                        <a:buNone/>
                      </a:pPr>
                      <a:r>
                        <a:rPr lang="en" i="1">
                          <a:solidFill>
                            <a:srgbClr val="595959"/>
                          </a:solidFill>
                        </a:rPr>
                        <a:t>January 17, 2014</a:t>
                      </a:r>
                      <a:endParaRPr i="1">
                        <a:solidFill>
                          <a:srgbClr val="595959"/>
                        </a:solidFill>
                      </a:endParaRPr>
                    </a:p>
                  </a:txBody>
                  <a:tcPr marL="91425" marR="91425" marT="91425" marB="0">
                    <a:lnL w="9525" cap="flat" cmpd="sng">
                      <a:solidFill>
                        <a:srgbClr val="9E9E9E">
                          <a:alpha val="0"/>
                        </a:srgbClr>
                      </a:solidFill>
                      <a:prstDash val="solid"/>
                      <a:round/>
                      <a:headEnd type="none" w="sm" len="sm"/>
                      <a:tailEnd type="none" w="sm" len="sm"/>
                    </a:lnL>
                    <a:lnR w="19050" cap="flat" cmpd="sng">
                      <a:solidFill>
                        <a:srgbClr val="00000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1"/>
                      </a:solidFill>
                      <a:prstDash val="solid"/>
                      <a:round/>
                      <a:headEnd type="none" w="sm" len="sm"/>
                      <a:tailEnd type="none" w="sm" len="sm"/>
                    </a:lnB>
                    <a:solidFill>
                      <a:srgbClr val="FFFAF0"/>
                    </a:solidFill>
                  </a:tcPr>
                </a:tc>
                <a:extLst>
                  <a:ext uri="{0D108BD9-81ED-4DB2-BD59-A6C34878D82A}">
                    <a16:rowId xmlns:a16="http://schemas.microsoft.com/office/drawing/2014/main" val="10002"/>
                  </a:ext>
                </a:extLst>
              </a:tr>
            </a:tbl>
          </a:graphicData>
        </a:graphic>
      </p:graphicFrame>
      <p:pic>
        <p:nvPicPr>
          <p:cNvPr id="391" name="Google Shape;391;p48" title="Slate"/>
          <p:cNvPicPr preferRelativeResize="0"/>
          <p:nvPr/>
        </p:nvPicPr>
        <p:blipFill>
          <a:blip r:embed="rId4">
            <a:alphaModFix/>
          </a:blip>
          <a:stretch>
            <a:fillRect/>
          </a:stretch>
        </p:blipFill>
        <p:spPr>
          <a:xfrm>
            <a:off x="677250" y="2777049"/>
            <a:ext cx="1293217" cy="3936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8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8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8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9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4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Security Principles</a:t>
            </a:r>
            <a:endParaRPr dirty="0"/>
          </a:p>
        </p:txBody>
      </p:sp>
      <p:sp>
        <p:nvSpPr>
          <p:cNvPr id="397" name="Google Shape;397;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5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Security Principles</a:t>
            </a:r>
            <a:endParaRPr dirty="0"/>
          </a:p>
        </p:txBody>
      </p:sp>
      <p:sp>
        <p:nvSpPr>
          <p:cNvPr id="404" name="Google Shape;404;p5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Security principles</a:t>
            </a:r>
            <a:endParaRPr sz="2000" dirty="0"/>
          </a:p>
          <a:p>
            <a:pPr marL="939800" lvl="1" indent="-342900" algn="l" rtl="0">
              <a:spcBef>
                <a:spcPts val="0"/>
              </a:spcBef>
              <a:spcAft>
                <a:spcPts val="0"/>
              </a:spcAft>
              <a:buSzPts val="1400"/>
              <a:buFont typeface="+mj-lt"/>
              <a:buAutoNum type="arabicPeriod"/>
            </a:pPr>
            <a:r>
              <a:rPr lang="en" sz="1600" dirty="0"/>
              <a:t>Know your threat model</a:t>
            </a:r>
            <a:endParaRPr sz="1600" dirty="0"/>
          </a:p>
          <a:p>
            <a:pPr marL="939800" lvl="1" indent="-342900" algn="l" rtl="0">
              <a:spcBef>
                <a:spcPts val="0"/>
              </a:spcBef>
              <a:spcAft>
                <a:spcPts val="0"/>
              </a:spcAft>
              <a:buSzPts val="1400"/>
              <a:buFont typeface="+mj-lt"/>
              <a:buAutoNum type="arabicPeriod"/>
            </a:pPr>
            <a:r>
              <a:rPr lang="en" sz="1600" dirty="0"/>
              <a:t>Consider human factors</a:t>
            </a:r>
            <a:endParaRPr sz="1600" dirty="0"/>
          </a:p>
          <a:p>
            <a:pPr marL="939800" lvl="1" indent="-342900" algn="l" rtl="0">
              <a:spcBef>
                <a:spcPts val="0"/>
              </a:spcBef>
              <a:spcAft>
                <a:spcPts val="0"/>
              </a:spcAft>
              <a:buSzPts val="1400"/>
              <a:buFont typeface="+mj-lt"/>
              <a:buAutoNum type="arabicPeriod"/>
            </a:pPr>
            <a:r>
              <a:rPr lang="en" sz="1600" dirty="0"/>
              <a:t>Security is economics</a:t>
            </a:r>
            <a:endParaRPr sz="1600" dirty="0"/>
          </a:p>
          <a:p>
            <a:pPr marL="939800" lvl="1" indent="-342900" algn="l" rtl="0">
              <a:spcBef>
                <a:spcPts val="0"/>
              </a:spcBef>
              <a:spcAft>
                <a:spcPts val="0"/>
              </a:spcAft>
              <a:buSzPts val="1400"/>
              <a:buFont typeface="+mj-lt"/>
              <a:buAutoNum type="arabicPeriod"/>
            </a:pPr>
            <a:r>
              <a:rPr lang="en" sz="1600" dirty="0"/>
              <a:t>Detect if you can’t prevent</a:t>
            </a:r>
            <a:endParaRPr sz="1600" dirty="0"/>
          </a:p>
          <a:p>
            <a:pPr marL="939800" lvl="1" indent="-342900" algn="l" rtl="0">
              <a:spcBef>
                <a:spcPts val="0"/>
              </a:spcBef>
              <a:spcAft>
                <a:spcPts val="0"/>
              </a:spcAft>
              <a:buSzPts val="1400"/>
              <a:buFont typeface="+mj-lt"/>
              <a:buAutoNum type="arabicPeriod"/>
            </a:pPr>
            <a:r>
              <a:rPr lang="en" sz="1600" dirty="0"/>
              <a:t>Defense in depth</a:t>
            </a:r>
            <a:endParaRPr sz="1600" dirty="0"/>
          </a:p>
          <a:p>
            <a:pPr marL="939800" lvl="1" indent="-342900" algn="l" rtl="0">
              <a:spcBef>
                <a:spcPts val="0"/>
              </a:spcBef>
              <a:spcAft>
                <a:spcPts val="0"/>
              </a:spcAft>
              <a:buSzPts val="1400"/>
              <a:buFont typeface="+mj-lt"/>
              <a:buAutoNum type="arabicPeriod"/>
            </a:pPr>
            <a:r>
              <a:rPr lang="en" sz="1600" dirty="0"/>
              <a:t>Least privilege</a:t>
            </a:r>
            <a:endParaRPr sz="1600" dirty="0"/>
          </a:p>
          <a:p>
            <a:pPr marL="939800" lvl="1" indent="-342900" algn="l" rtl="0">
              <a:spcBef>
                <a:spcPts val="0"/>
              </a:spcBef>
              <a:spcAft>
                <a:spcPts val="0"/>
              </a:spcAft>
              <a:buSzPts val="1400"/>
              <a:buFont typeface="+mj-lt"/>
              <a:buAutoNum type="arabicPeriod"/>
            </a:pPr>
            <a:r>
              <a:rPr lang="en" sz="1600" dirty="0"/>
              <a:t>Separation of responsibility</a:t>
            </a:r>
            <a:endParaRPr sz="1600" dirty="0"/>
          </a:p>
          <a:p>
            <a:pPr marL="939800" lvl="1" indent="-342900" algn="l" rtl="0">
              <a:spcBef>
                <a:spcPts val="0"/>
              </a:spcBef>
              <a:spcAft>
                <a:spcPts val="0"/>
              </a:spcAft>
              <a:buSzPts val="1400"/>
              <a:buFont typeface="+mj-lt"/>
              <a:buAutoNum type="arabicPeriod"/>
            </a:pPr>
            <a:r>
              <a:rPr lang="en" sz="1600" dirty="0"/>
              <a:t>Ensure complete mediation</a:t>
            </a:r>
            <a:endParaRPr sz="1600" dirty="0"/>
          </a:p>
          <a:p>
            <a:pPr marL="939800" lvl="1" indent="-342900" algn="l" rtl="0">
              <a:spcBef>
                <a:spcPts val="0"/>
              </a:spcBef>
              <a:spcAft>
                <a:spcPts val="0"/>
              </a:spcAft>
              <a:buSzPts val="1400"/>
              <a:buFont typeface="+mj-lt"/>
              <a:buAutoNum type="arabicPeriod"/>
            </a:pPr>
            <a:r>
              <a:rPr lang="en" sz="1600" dirty="0"/>
              <a:t>Don’t rely on security through obscurity</a:t>
            </a:r>
            <a:endParaRPr sz="1600" dirty="0"/>
          </a:p>
          <a:p>
            <a:pPr marL="939800" lvl="1" indent="-342900" algn="l" rtl="0">
              <a:spcBef>
                <a:spcPts val="0"/>
              </a:spcBef>
              <a:spcAft>
                <a:spcPts val="0"/>
              </a:spcAft>
              <a:buSzPts val="1400"/>
              <a:buFont typeface="+mj-lt"/>
              <a:buAutoNum type="arabicPeriod"/>
            </a:pPr>
            <a:r>
              <a:rPr lang="en" sz="1600" dirty="0"/>
              <a:t>Use fail-safe defaults</a:t>
            </a:r>
            <a:endParaRPr sz="1600" dirty="0"/>
          </a:p>
          <a:p>
            <a:pPr marL="939800" lvl="1" indent="-342900" algn="l" rtl="0">
              <a:spcBef>
                <a:spcPts val="0"/>
              </a:spcBef>
              <a:spcAft>
                <a:spcPts val="0"/>
              </a:spcAft>
              <a:buSzPts val="1400"/>
              <a:buFont typeface="+mj-lt"/>
              <a:buAutoNum type="arabicPeriod"/>
            </a:pPr>
            <a:r>
              <a:rPr lang="en" sz="1600" dirty="0"/>
              <a:t>Design in security from the start</a:t>
            </a:r>
            <a:endParaRPr sz="1600" dirty="0"/>
          </a:p>
        </p:txBody>
      </p:sp>
      <p:sp>
        <p:nvSpPr>
          <p:cNvPr id="405" name="Google Shape;405;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5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Know Your Threat Model</a:t>
            </a:r>
            <a:endParaRPr/>
          </a:p>
        </p:txBody>
      </p:sp>
      <p:sp>
        <p:nvSpPr>
          <p:cNvPr id="411" name="Google Shape;411;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5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Parable of the Bear Race</a:t>
            </a:r>
            <a:endParaRPr/>
          </a:p>
        </p:txBody>
      </p:sp>
      <p:sp>
        <p:nvSpPr>
          <p:cNvPr id="418" name="Google Shape;418;p52"/>
          <p:cNvSpPr txBox="1">
            <a:spLocks noGrp="1"/>
          </p:cNvSpPr>
          <p:nvPr>
            <p:ph type="body" idx="1"/>
          </p:nvPr>
        </p:nvSpPr>
        <p:spPr>
          <a:xfrm>
            <a:off x="512100" y="4520775"/>
            <a:ext cx="8119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1200" dirty="0"/>
              <a:t>“I don’t have to outrun the bear. </a:t>
            </a:r>
            <a:r>
              <a:rPr lang="en" sz="1200" b="1" dirty="0"/>
              <a:t>I just have to outrun you.</a:t>
            </a:r>
            <a:r>
              <a:rPr lang="en" sz="1200" dirty="0"/>
              <a:t>”</a:t>
            </a:r>
            <a:br>
              <a:rPr lang="en" sz="1200" dirty="0"/>
            </a:br>
            <a:r>
              <a:rPr lang="en" sz="1200" b="1" dirty="0"/>
              <a:t>Takeaway:</a:t>
            </a:r>
            <a:r>
              <a:rPr lang="en" sz="1200" dirty="0"/>
              <a:t> You often just need to have “good enough” defense to make attackers turn somewhere else.</a:t>
            </a:r>
            <a:endParaRPr sz="1200" dirty="0"/>
          </a:p>
        </p:txBody>
      </p:sp>
      <p:pic>
        <p:nvPicPr>
          <p:cNvPr id="419" name="Google Shape;419;p52"/>
          <p:cNvPicPr preferRelativeResize="0"/>
          <p:nvPr/>
        </p:nvPicPr>
        <p:blipFill>
          <a:blip r:embed="rId3">
            <a:alphaModFix/>
          </a:blip>
          <a:stretch>
            <a:fillRect/>
          </a:stretch>
        </p:blipFill>
        <p:spPr>
          <a:xfrm>
            <a:off x="2203050" y="1264525"/>
            <a:ext cx="4737902" cy="3158602"/>
          </a:xfrm>
          <a:prstGeom prst="rect">
            <a:avLst/>
          </a:prstGeom>
          <a:noFill/>
          <a:ln>
            <a:noFill/>
          </a:ln>
        </p:spPr>
      </p:pic>
      <p:sp>
        <p:nvSpPr>
          <p:cNvPr id="420" name="Google Shape;420;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37</a:t>
            </a:fld>
            <a:endParaRPr/>
          </a:p>
        </p:txBody>
      </p:sp>
      <p:pic>
        <p:nvPicPr>
          <p:cNvPr id="421" name="Google Shape;421;p52"/>
          <p:cNvPicPr preferRelativeResize="0"/>
          <p:nvPr/>
        </p:nvPicPr>
        <p:blipFill>
          <a:blip r:embed="rId4">
            <a:alphaModFix/>
          </a:blip>
          <a:stretch>
            <a:fillRect/>
          </a:stretch>
        </p:blipFill>
        <p:spPr>
          <a:xfrm>
            <a:off x="1884925" y="1223500"/>
            <a:ext cx="4037274" cy="4041648"/>
          </a:xfrm>
          <a:prstGeom prst="rect">
            <a:avLst/>
          </a:prstGeom>
          <a:noFill/>
          <a:ln>
            <a:noFill/>
          </a:ln>
        </p:spPr>
      </p:pic>
      <p:sp>
        <p:nvSpPr>
          <p:cNvPr id="2" name="TextBox 1">
            <a:extLst>
              <a:ext uri="{FF2B5EF4-FFF2-40B4-BE49-F238E27FC236}">
                <a16:creationId xmlns:a16="http://schemas.microsoft.com/office/drawing/2014/main" id="{CEC8B58E-831C-762B-EE13-7A680C7688BC}"/>
              </a:ext>
            </a:extLst>
          </p:cNvPr>
          <p:cNvSpPr txBox="1"/>
          <p:nvPr/>
        </p:nvSpPr>
        <p:spPr>
          <a:xfrm>
            <a:off x="6833062" y="134089"/>
            <a:ext cx="2310938" cy="738664"/>
          </a:xfrm>
          <a:prstGeom prst="rect">
            <a:avLst/>
          </a:prstGeom>
          <a:noFill/>
        </p:spPr>
        <p:txBody>
          <a:bodyPr wrap="square" rtlCol="0">
            <a:spAutoFit/>
          </a:bodyPr>
          <a:lstStyle/>
          <a:p>
            <a:r>
              <a:rPr lang="en-US" dirty="0"/>
              <a:t>Blue slides are stories and case studies; the key is the </a:t>
            </a:r>
            <a:r>
              <a:rPr lang="en-US" b="1" dirty="0"/>
              <a:t>takeaways</a:t>
            </a:r>
            <a:r>
              <a:rPr lang="en-US" dirty="0"/>
              <a:t>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5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Know Your Threat Model</a:t>
            </a:r>
            <a:endParaRPr/>
          </a:p>
        </p:txBody>
      </p:sp>
      <p:sp>
        <p:nvSpPr>
          <p:cNvPr id="428" name="Google Shape;428;p53"/>
          <p:cNvSpPr txBox="1">
            <a:spLocks noGrp="1"/>
          </p:cNvSpPr>
          <p:nvPr>
            <p:ph type="body" idx="1"/>
          </p:nvPr>
        </p:nvSpPr>
        <p:spPr>
          <a:xfrm>
            <a:off x="198499" y="1246825"/>
            <a:ext cx="5279587"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Threat model</a:t>
            </a:r>
            <a:r>
              <a:rPr lang="en" sz="2000" dirty="0"/>
              <a:t>: A model of who your attacker is and what resources they have</a:t>
            </a:r>
            <a:endParaRPr sz="2000" dirty="0"/>
          </a:p>
          <a:p>
            <a:pPr marL="457200" lvl="0" indent="-342900" algn="l" rtl="0">
              <a:spcBef>
                <a:spcPts val="0"/>
              </a:spcBef>
              <a:spcAft>
                <a:spcPts val="0"/>
              </a:spcAft>
              <a:buSzPts val="1800"/>
              <a:buChar char="●"/>
            </a:pPr>
            <a:r>
              <a:rPr lang="en" sz="2000" dirty="0"/>
              <a:t>It all comes down to people: The attackers</a:t>
            </a:r>
            <a:endParaRPr sz="2000" dirty="0"/>
          </a:p>
          <a:p>
            <a:pPr marL="914400" lvl="1" indent="-317500" algn="l" rtl="0">
              <a:spcBef>
                <a:spcPts val="0"/>
              </a:spcBef>
              <a:spcAft>
                <a:spcPts val="0"/>
              </a:spcAft>
              <a:buSzPts val="1400"/>
              <a:buChar char="○"/>
            </a:pPr>
            <a:r>
              <a:rPr lang="en" dirty="0"/>
              <a:t>No attackers = No problem!</a:t>
            </a:r>
            <a:endParaRPr dirty="0"/>
          </a:p>
          <a:p>
            <a:pPr marL="914400" lvl="1" indent="-317500" algn="l" rtl="0">
              <a:spcBef>
                <a:spcPts val="0"/>
              </a:spcBef>
              <a:spcAft>
                <a:spcPts val="0"/>
              </a:spcAft>
              <a:buSzPts val="1400"/>
              <a:buChar char="○"/>
            </a:pPr>
            <a:r>
              <a:rPr lang="en" dirty="0"/>
              <a:t>One of the best ways to counter an attacker is to attack their reasons</a:t>
            </a:r>
            <a:endParaRPr dirty="0"/>
          </a:p>
          <a:p>
            <a:pPr marL="457200" lvl="0" indent="-342900" algn="l" rtl="0">
              <a:spcBef>
                <a:spcPts val="0"/>
              </a:spcBef>
              <a:spcAft>
                <a:spcPts val="0"/>
              </a:spcAft>
              <a:buSzPts val="1800"/>
              <a:buChar char="●"/>
            </a:pPr>
            <a:r>
              <a:rPr lang="en" sz="2000" dirty="0"/>
              <a:t>Why do people attack systems?</a:t>
            </a:r>
            <a:endParaRPr sz="2000" dirty="0"/>
          </a:p>
          <a:p>
            <a:pPr marL="914400" lvl="1" indent="-317500" algn="l" rtl="0">
              <a:spcBef>
                <a:spcPts val="0"/>
              </a:spcBef>
              <a:spcAft>
                <a:spcPts val="0"/>
              </a:spcAft>
              <a:buSzPts val="1400"/>
              <a:buChar char="○"/>
            </a:pPr>
            <a:r>
              <a:rPr lang="en" dirty="0"/>
              <a:t>Money</a:t>
            </a:r>
            <a:endParaRPr dirty="0"/>
          </a:p>
          <a:p>
            <a:pPr marL="914400" lvl="1" indent="-317500" algn="l" rtl="0">
              <a:spcBef>
                <a:spcPts val="0"/>
              </a:spcBef>
              <a:spcAft>
                <a:spcPts val="0"/>
              </a:spcAft>
              <a:buSzPts val="1400"/>
              <a:buChar char="○"/>
            </a:pPr>
            <a:r>
              <a:rPr lang="en" dirty="0"/>
              <a:t>Politics</a:t>
            </a:r>
            <a:endParaRPr dirty="0"/>
          </a:p>
          <a:p>
            <a:pPr marL="914400" lvl="1" indent="-317500" algn="l" rtl="0">
              <a:spcBef>
                <a:spcPts val="0"/>
              </a:spcBef>
              <a:spcAft>
                <a:spcPts val="0"/>
              </a:spcAft>
              <a:buSzPts val="1400"/>
              <a:buChar char="○"/>
            </a:pPr>
            <a:r>
              <a:rPr lang="en" dirty="0"/>
              <a:t>Fun</a:t>
            </a:r>
            <a:endParaRPr dirty="0"/>
          </a:p>
          <a:p>
            <a:pPr marL="914400" lvl="1" indent="-317500" algn="l" rtl="0">
              <a:spcBef>
                <a:spcPts val="0"/>
              </a:spcBef>
              <a:spcAft>
                <a:spcPts val="0"/>
              </a:spcAft>
              <a:buSzPts val="1400"/>
              <a:buChar char="○"/>
            </a:pPr>
            <a:r>
              <a:rPr lang="en" dirty="0"/>
              <a:t>Watching the world burn</a:t>
            </a:r>
            <a:endParaRPr dirty="0"/>
          </a:p>
        </p:txBody>
      </p:sp>
      <p:pic>
        <p:nvPicPr>
          <p:cNvPr id="429" name="Google Shape;429;p53"/>
          <p:cNvPicPr preferRelativeResize="0"/>
          <p:nvPr/>
        </p:nvPicPr>
        <p:blipFill>
          <a:blip r:embed="rId3">
            <a:alphaModFix/>
          </a:blip>
          <a:stretch>
            <a:fillRect/>
          </a:stretch>
        </p:blipFill>
        <p:spPr>
          <a:xfrm>
            <a:off x="5567351" y="1910504"/>
            <a:ext cx="2062019" cy="1159874"/>
          </a:xfrm>
          <a:prstGeom prst="rect">
            <a:avLst/>
          </a:prstGeom>
          <a:noFill/>
          <a:ln>
            <a:noFill/>
          </a:ln>
        </p:spPr>
      </p:pic>
      <p:pic>
        <p:nvPicPr>
          <p:cNvPr id="430" name="Google Shape;430;p53"/>
          <p:cNvPicPr preferRelativeResize="0"/>
          <p:nvPr/>
        </p:nvPicPr>
        <p:blipFill>
          <a:blip r:embed="rId4">
            <a:alphaModFix/>
          </a:blip>
          <a:stretch>
            <a:fillRect/>
          </a:stretch>
        </p:blipFill>
        <p:spPr>
          <a:xfrm>
            <a:off x="7796951" y="1850063"/>
            <a:ext cx="1277900" cy="1280758"/>
          </a:xfrm>
          <a:prstGeom prst="rect">
            <a:avLst/>
          </a:prstGeom>
          <a:noFill/>
          <a:ln>
            <a:noFill/>
          </a:ln>
        </p:spPr>
      </p:pic>
      <p:pic>
        <p:nvPicPr>
          <p:cNvPr id="431" name="Google Shape;431;p53"/>
          <p:cNvPicPr preferRelativeResize="0"/>
          <p:nvPr/>
        </p:nvPicPr>
        <p:blipFill>
          <a:blip r:embed="rId5">
            <a:alphaModFix/>
          </a:blip>
          <a:stretch>
            <a:fillRect/>
          </a:stretch>
        </p:blipFill>
        <p:spPr>
          <a:xfrm>
            <a:off x="5567350" y="3249313"/>
            <a:ext cx="1159876" cy="1159874"/>
          </a:xfrm>
          <a:prstGeom prst="rect">
            <a:avLst/>
          </a:prstGeom>
          <a:noFill/>
          <a:ln>
            <a:noFill/>
          </a:ln>
        </p:spPr>
      </p:pic>
      <p:pic>
        <p:nvPicPr>
          <p:cNvPr id="432" name="Google Shape;432;p53"/>
          <p:cNvPicPr preferRelativeResize="0"/>
          <p:nvPr/>
        </p:nvPicPr>
        <p:blipFill>
          <a:blip r:embed="rId6">
            <a:alphaModFix/>
          </a:blip>
          <a:stretch>
            <a:fillRect/>
          </a:stretch>
        </p:blipFill>
        <p:spPr>
          <a:xfrm>
            <a:off x="6900063" y="3394297"/>
            <a:ext cx="2174788" cy="869901"/>
          </a:xfrm>
          <a:prstGeom prst="rect">
            <a:avLst/>
          </a:prstGeom>
          <a:noFill/>
          <a:ln>
            <a:noFill/>
          </a:ln>
        </p:spPr>
      </p:pic>
      <p:sp>
        <p:nvSpPr>
          <p:cNvPr id="433" name="Google Shape;433;p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8">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8">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8">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8">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8">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5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Know Your Threat Model</a:t>
            </a:r>
            <a:endParaRPr/>
          </a:p>
        </p:txBody>
      </p:sp>
      <p:sp>
        <p:nvSpPr>
          <p:cNvPr id="439" name="Google Shape;439;p5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Consider: Personal security</a:t>
            </a:r>
            <a:endParaRPr sz="2000" dirty="0"/>
          </a:p>
          <a:p>
            <a:pPr marL="457200" lvl="0" indent="-342900" algn="l" rtl="0">
              <a:spcBef>
                <a:spcPts val="0"/>
              </a:spcBef>
              <a:spcAft>
                <a:spcPts val="0"/>
              </a:spcAft>
              <a:buSzPts val="1800"/>
              <a:buChar char="●"/>
            </a:pPr>
            <a:r>
              <a:rPr lang="en" sz="2000" dirty="0"/>
              <a:t>Who and why might someone attack </a:t>
            </a:r>
            <a:r>
              <a:rPr lang="en" sz="2000" i="1" dirty="0"/>
              <a:t>you</a:t>
            </a:r>
            <a:r>
              <a:rPr lang="en" sz="2000" dirty="0"/>
              <a:t>?</a:t>
            </a:r>
            <a:endParaRPr sz="2000" dirty="0"/>
          </a:p>
          <a:p>
            <a:pPr marL="914400" lvl="1" indent="-317500" algn="l" rtl="0">
              <a:spcBef>
                <a:spcPts val="0"/>
              </a:spcBef>
              <a:spcAft>
                <a:spcPts val="0"/>
              </a:spcAft>
              <a:buSzPts val="1400"/>
              <a:buChar char="○"/>
            </a:pPr>
            <a:r>
              <a:rPr lang="en" sz="1600" dirty="0"/>
              <a:t>Criminals might attack you for money</a:t>
            </a:r>
            <a:endParaRPr sz="1600" dirty="0"/>
          </a:p>
          <a:p>
            <a:pPr marL="914400" lvl="1" indent="-317500" algn="l" rtl="0">
              <a:spcBef>
                <a:spcPts val="0"/>
              </a:spcBef>
              <a:spcAft>
                <a:spcPts val="0"/>
              </a:spcAft>
              <a:buSzPts val="1400"/>
              <a:buChar char="○"/>
            </a:pPr>
            <a:r>
              <a:rPr lang="en" sz="1600" dirty="0"/>
              <a:t>Teenagers might attack you for laughs or to win online games</a:t>
            </a:r>
            <a:endParaRPr sz="1600" dirty="0"/>
          </a:p>
          <a:p>
            <a:pPr marL="914400" lvl="1" indent="-317500" algn="l" rtl="0">
              <a:spcBef>
                <a:spcPts val="0"/>
              </a:spcBef>
              <a:spcAft>
                <a:spcPts val="0"/>
              </a:spcAft>
              <a:buSzPts val="1400"/>
              <a:buChar char="○"/>
            </a:pPr>
            <a:r>
              <a:rPr lang="en" sz="1600" dirty="0"/>
              <a:t>Governments might spy on you to collect intelligence</a:t>
            </a:r>
            <a:endParaRPr sz="1600" dirty="0"/>
          </a:p>
          <a:p>
            <a:pPr marL="914400" lvl="1" indent="-317500" algn="l" rtl="0">
              <a:spcBef>
                <a:spcPts val="0"/>
              </a:spcBef>
              <a:spcAft>
                <a:spcPts val="0"/>
              </a:spcAft>
              <a:buSzPts val="1400"/>
              <a:buChar char="○"/>
            </a:pPr>
            <a:r>
              <a:rPr lang="en" sz="1600" dirty="0"/>
              <a:t>Intimate partners might spy on you</a:t>
            </a:r>
            <a:endParaRPr sz="1600" dirty="0"/>
          </a:p>
          <a:p>
            <a:pPr marL="1371600" lvl="2" indent="-317500" algn="l" rtl="0">
              <a:spcBef>
                <a:spcPts val="0"/>
              </a:spcBef>
              <a:spcAft>
                <a:spcPts val="0"/>
              </a:spcAft>
              <a:buSzPts val="1400"/>
              <a:buChar char="■"/>
            </a:pPr>
            <a:r>
              <a:rPr lang="en" sz="1600" dirty="0"/>
              <a:t>This is a surprisingly dangerous threat model!</a:t>
            </a:r>
            <a:endParaRPr sz="1600" dirty="0"/>
          </a:p>
        </p:txBody>
      </p:sp>
      <p:sp>
        <p:nvSpPr>
          <p:cNvPr id="440" name="Google Shape;440;p5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r>
              <a:rPr lang="en-US" dirty="0"/>
              <a:t>Who Am I? Professor Xiang (</a:t>
            </a:r>
            <a:r>
              <a:rPr lang="en-US" dirty="0" err="1"/>
              <a:t>shaang</a:t>
            </a:r>
            <a:r>
              <a:rPr lang="en-US" dirty="0"/>
              <a:t>) (he/him)</a:t>
            </a:r>
          </a:p>
        </p:txBody>
      </p:sp>
      <p:sp>
        <p:nvSpPr>
          <p:cNvPr id="85" name="Google Shape;8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sp>
        <p:nvSpPr>
          <p:cNvPr id="86" name="Google Shape;86;p18"/>
          <p:cNvSpPr txBox="1">
            <a:spLocks noGrp="1"/>
          </p:cNvSpPr>
          <p:nvPr>
            <p:ph type="body" idx="1"/>
          </p:nvPr>
        </p:nvSpPr>
        <p:spPr>
          <a:xfrm>
            <a:off x="198499" y="1246825"/>
            <a:ext cx="8686793" cy="3809992"/>
          </a:xfrm>
          <a:prstGeom prst="rect">
            <a:avLst/>
          </a:prstGeom>
        </p:spPr>
        <p:txBody>
          <a:bodyPr spcFirstLastPara="1" wrap="square" lIns="91425" tIns="91425" rIns="91425" bIns="91425" anchor="t" anchorCtr="0">
            <a:normAutofit/>
          </a:bodyPr>
          <a:lstStyle/>
          <a:p>
            <a:pPr marL="457200" lvl="0" indent="-342900" algn="l" rtl="0">
              <a:lnSpc>
                <a:spcPct val="130000"/>
              </a:lnSpc>
              <a:spcBef>
                <a:spcPts val="0"/>
              </a:spcBef>
              <a:spcAft>
                <a:spcPts val="0"/>
              </a:spcAft>
              <a:buSzPts val="1800"/>
              <a:buChar char="●"/>
            </a:pPr>
            <a:r>
              <a:rPr lang="en" sz="2000" dirty="0"/>
              <a:t>Did my undergrad in China</a:t>
            </a:r>
            <a:endParaRPr sz="2000" dirty="0"/>
          </a:p>
          <a:p>
            <a:pPr marL="914400" lvl="1" indent="-317500" algn="l" rtl="0">
              <a:lnSpc>
                <a:spcPct val="130000"/>
              </a:lnSpc>
              <a:spcBef>
                <a:spcPts val="0"/>
              </a:spcBef>
              <a:spcAft>
                <a:spcPts val="0"/>
              </a:spcAft>
              <a:buSzPts val="1400"/>
              <a:buChar char="○"/>
            </a:pPr>
            <a:r>
              <a:rPr lang="en-US" dirty="0"/>
              <a:t>Electronic Engineering </a:t>
            </a:r>
            <a:endParaRPr dirty="0"/>
          </a:p>
          <a:p>
            <a:pPr marL="457200" lvl="0" indent="-342900" algn="l" rtl="0">
              <a:lnSpc>
                <a:spcPct val="130000"/>
              </a:lnSpc>
              <a:spcBef>
                <a:spcPts val="0"/>
              </a:spcBef>
              <a:spcAft>
                <a:spcPts val="0"/>
              </a:spcAft>
              <a:buSzPts val="1800"/>
              <a:buChar char="●"/>
            </a:pPr>
            <a:r>
              <a:rPr lang="en" sz="2000" dirty="0"/>
              <a:t>Did a PhD at </a:t>
            </a:r>
            <a:r>
              <a:rPr lang="en-US" sz="2000" dirty="0"/>
              <a:t>University of Virginia (UVa)</a:t>
            </a:r>
            <a:endParaRPr sz="2000" dirty="0"/>
          </a:p>
          <a:p>
            <a:pPr marL="914400" lvl="1" indent="-317500" algn="l" rtl="0">
              <a:lnSpc>
                <a:spcPct val="130000"/>
              </a:lnSpc>
              <a:spcBef>
                <a:spcPts val="0"/>
              </a:spcBef>
              <a:spcAft>
                <a:spcPts val="0"/>
              </a:spcAft>
              <a:buSzPts val="1400"/>
              <a:buChar char="○"/>
            </a:pPr>
            <a:r>
              <a:rPr lang="en" dirty="0"/>
              <a:t>Research focus: formal methods; dependability</a:t>
            </a:r>
            <a:endParaRPr dirty="0"/>
          </a:p>
          <a:p>
            <a:pPr marL="914400" lvl="1" indent="-317500" algn="l" rtl="0">
              <a:lnSpc>
                <a:spcPct val="130000"/>
              </a:lnSpc>
              <a:spcBef>
                <a:spcPts val="0"/>
              </a:spcBef>
              <a:spcAft>
                <a:spcPts val="0"/>
              </a:spcAft>
              <a:buSzPts val="1400"/>
              <a:buChar char="○"/>
            </a:pPr>
            <a:r>
              <a:rPr lang="en" dirty="0"/>
              <a:t>Advisors: John Knight</a:t>
            </a:r>
          </a:p>
          <a:p>
            <a:pPr lvl="0">
              <a:lnSpc>
                <a:spcPct val="130000"/>
              </a:lnSpc>
            </a:pPr>
            <a:r>
              <a:rPr lang="en-US" sz="2000" dirty="0"/>
              <a:t>Did a 5 year Postdoc at Harvard University</a:t>
            </a:r>
          </a:p>
          <a:p>
            <a:pPr lvl="1">
              <a:lnSpc>
                <a:spcPct val="130000"/>
              </a:lnSpc>
            </a:pPr>
            <a:r>
              <a:rPr lang="en-US" dirty="0"/>
              <a:t>Research focus: formal methods for security; information flow analysis; Cyber-physical systems</a:t>
            </a:r>
          </a:p>
          <a:p>
            <a:pPr lvl="1">
              <a:lnSpc>
                <a:spcPct val="130000"/>
              </a:lnSpc>
            </a:pPr>
            <a:r>
              <a:rPr lang="en-US" dirty="0"/>
              <a:t>Advisors: Stephen Chong</a:t>
            </a:r>
            <a:endParaRPr dirty="0"/>
          </a:p>
          <a:p>
            <a:pPr marL="457200" lvl="0" indent="-342900" algn="l" rtl="0">
              <a:lnSpc>
                <a:spcPct val="130000"/>
              </a:lnSpc>
              <a:spcBef>
                <a:spcPts val="0"/>
              </a:spcBef>
              <a:spcAft>
                <a:spcPts val="0"/>
              </a:spcAft>
              <a:buSzPts val="1800"/>
              <a:buChar char="●"/>
            </a:pPr>
            <a:r>
              <a:rPr lang="en" sz="2000" dirty="0"/>
              <a:t>First-year assistant professor in SIS</a:t>
            </a:r>
            <a:endParaRPr sz="2000" dirty="0"/>
          </a:p>
          <a:p>
            <a:pPr marL="914400" lvl="1" indent="-317500" algn="l" rtl="0">
              <a:lnSpc>
                <a:spcPct val="130000"/>
              </a:lnSpc>
              <a:spcBef>
                <a:spcPts val="0"/>
              </a:spcBef>
              <a:spcAft>
                <a:spcPts val="0"/>
              </a:spcAft>
              <a:buSzPts val="1400"/>
              <a:buChar char="○"/>
            </a:pPr>
            <a:r>
              <a:rPr lang="en" dirty="0"/>
              <a:t>First time teaching a complete class, so your feedback/advice/complaints are appreciated!</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6">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6">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6">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5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Threat Model: Common Assumptions for Attackers</a:t>
            </a:r>
            <a:endParaRPr/>
          </a:p>
        </p:txBody>
      </p:sp>
      <p:sp>
        <p:nvSpPr>
          <p:cNvPr id="453" name="Google Shape;453;p5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Assume the attacker…</a:t>
            </a:r>
            <a:endParaRPr sz="2000" dirty="0"/>
          </a:p>
          <a:p>
            <a:pPr marL="914400" lvl="1" indent="-317500" algn="l" rtl="0">
              <a:spcBef>
                <a:spcPts val="0"/>
              </a:spcBef>
              <a:spcAft>
                <a:spcPts val="0"/>
              </a:spcAft>
              <a:buSzPts val="1400"/>
              <a:buChar char="○"/>
            </a:pPr>
            <a:r>
              <a:rPr lang="en" sz="1600" dirty="0"/>
              <a:t>Can interact with systems without notice</a:t>
            </a:r>
            <a:endParaRPr sz="1600" dirty="0"/>
          </a:p>
          <a:p>
            <a:pPr marL="914400" lvl="1" indent="-317500" algn="l" rtl="0">
              <a:spcBef>
                <a:spcPts val="0"/>
              </a:spcBef>
              <a:spcAft>
                <a:spcPts val="0"/>
              </a:spcAft>
              <a:buSzPts val="1400"/>
              <a:buChar char="○"/>
            </a:pPr>
            <a:r>
              <a:rPr lang="en" sz="1600" dirty="0"/>
              <a:t>Knows general information about systems (operating systems, vulnerabilities in software, usually patterns of activity, etc.)</a:t>
            </a:r>
            <a:endParaRPr sz="1600" dirty="0"/>
          </a:p>
          <a:p>
            <a:pPr marL="914400" lvl="1" indent="-317500" algn="l" rtl="0">
              <a:spcBef>
                <a:spcPts val="0"/>
              </a:spcBef>
              <a:spcAft>
                <a:spcPts val="0"/>
              </a:spcAft>
              <a:buSzPts val="1400"/>
              <a:buChar char="○"/>
            </a:pPr>
            <a:r>
              <a:rPr lang="en" sz="1600" dirty="0"/>
              <a:t>Can get lucky</a:t>
            </a:r>
            <a:endParaRPr sz="1600" dirty="0"/>
          </a:p>
          <a:p>
            <a:pPr marL="1371600" lvl="2" indent="-317500" algn="l" rtl="0">
              <a:spcBef>
                <a:spcPts val="0"/>
              </a:spcBef>
              <a:spcAft>
                <a:spcPts val="0"/>
              </a:spcAft>
              <a:buSzPts val="1400"/>
              <a:buChar char="■"/>
            </a:pPr>
            <a:r>
              <a:rPr lang="en" sz="1600" dirty="0"/>
              <a:t>If an attack only succeeds 1/1,000,000 times, the attacker will try 1,000,000 times!</a:t>
            </a:r>
            <a:endParaRPr sz="1600" dirty="0"/>
          </a:p>
          <a:p>
            <a:pPr marL="914400" lvl="1" indent="-317500" algn="l" rtl="0">
              <a:spcBef>
                <a:spcPts val="0"/>
              </a:spcBef>
              <a:spcAft>
                <a:spcPts val="0"/>
              </a:spcAft>
              <a:buSzPts val="1400"/>
              <a:buChar char="○"/>
            </a:pPr>
            <a:r>
              <a:rPr lang="en" sz="1600" dirty="0"/>
              <a:t>May coordinate complex attacks across different systems</a:t>
            </a:r>
            <a:endParaRPr sz="1600" dirty="0"/>
          </a:p>
          <a:p>
            <a:pPr marL="914400" lvl="1" indent="-317500" algn="l" rtl="0">
              <a:spcBef>
                <a:spcPts val="0"/>
              </a:spcBef>
              <a:spcAft>
                <a:spcPts val="0"/>
              </a:spcAft>
              <a:buSzPts val="1400"/>
              <a:buChar char="○"/>
            </a:pPr>
            <a:r>
              <a:rPr lang="en" sz="1600" dirty="0"/>
              <a:t>Has the resources required to mount the attack</a:t>
            </a:r>
            <a:endParaRPr sz="1600" dirty="0"/>
          </a:p>
          <a:p>
            <a:pPr marL="914400" lvl="1" indent="-317500" algn="l" rtl="0">
              <a:spcBef>
                <a:spcPts val="0"/>
              </a:spcBef>
              <a:spcAft>
                <a:spcPts val="0"/>
              </a:spcAft>
              <a:buSzPts val="1400"/>
              <a:buChar char="○"/>
            </a:pPr>
            <a:r>
              <a:rPr lang="en" sz="1600" dirty="0"/>
              <a:t>Can and will obtain privileges if possible</a:t>
            </a:r>
            <a:endParaRPr sz="1600" dirty="0"/>
          </a:p>
        </p:txBody>
      </p:sp>
      <p:sp>
        <p:nvSpPr>
          <p:cNvPr id="454" name="Google Shape;454;p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40</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5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5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5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5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5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Trusted Computing Base</a:t>
            </a:r>
            <a:endParaRPr dirty="0"/>
          </a:p>
        </p:txBody>
      </p:sp>
      <p:sp>
        <p:nvSpPr>
          <p:cNvPr id="460" name="Google Shape;460;p57"/>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Trusted computing base (TCB)</a:t>
            </a:r>
            <a:r>
              <a:rPr lang="en" sz="2000" dirty="0"/>
              <a:t>: The components of a system that security relies upon</a:t>
            </a:r>
            <a:endParaRPr sz="2000" dirty="0"/>
          </a:p>
          <a:p>
            <a:pPr marL="457200" lvl="0" indent="-342900" algn="l" rtl="0">
              <a:spcBef>
                <a:spcPts val="0"/>
              </a:spcBef>
              <a:spcAft>
                <a:spcPts val="0"/>
              </a:spcAft>
              <a:buSzPts val="1800"/>
              <a:buChar char="●"/>
            </a:pPr>
            <a:r>
              <a:rPr lang="en" sz="2000" dirty="0"/>
              <a:t>Properties of the TCB:</a:t>
            </a:r>
            <a:endParaRPr sz="2000" dirty="0"/>
          </a:p>
          <a:p>
            <a:pPr marL="914400" lvl="1" indent="-317500" algn="l" rtl="0">
              <a:spcBef>
                <a:spcPts val="0"/>
              </a:spcBef>
              <a:spcAft>
                <a:spcPts val="0"/>
              </a:spcAft>
              <a:buSzPts val="1400"/>
              <a:buChar char="○"/>
            </a:pPr>
            <a:r>
              <a:rPr lang="en" sz="1600" dirty="0"/>
              <a:t>Correctness</a:t>
            </a:r>
            <a:endParaRPr sz="1600" dirty="0"/>
          </a:p>
          <a:p>
            <a:pPr marL="914400" lvl="1" indent="-317500" algn="l" rtl="0">
              <a:spcBef>
                <a:spcPts val="0"/>
              </a:spcBef>
              <a:spcAft>
                <a:spcPts val="0"/>
              </a:spcAft>
              <a:buSzPts val="1400"/>
              <a:buChar char="○"/>
            </a:pPr>
            <a:r>
              <a:rPr lang="en" sz="1600" dirty="0"/>
              <a:t>Completeness (can’t be bypassed)</a:t>
            </a:r>
            <a:endParaRPr sz="1600" dirty="0"/>
          </a:p>
          <a:p>
            <a:pPr marL="914400" lvl="1" indent="-317500" algn="l" rtl="0">
              <a:spcBef>
                <a:spcPts val="0"/>
              </a:spcBef>
              <a:spcAft>
                <a:spcPts val="0"/>
              </a:spcAft>
              <a:buSzPts val="1400"/>
              <a:buChar char="○"/>
            </a:pPr>
            <a:r>
              <a:rPr lang="en" sz="1600" dirty="0"/>
              <a:t>Security (can’t be tampered with)</a:t>
            </a:r>
            <a:endParaRPr sz="1600" dirty="0"/>
          </a:p>
          <a:p>
            <a:pPr marL="457200" lvl="0" indent="-342900" algn="l" rtl="0">
              <a:spcBef>
                <a:spcPts val="0"/>
              </a:spcBef>
              <a:spcAft>
                <a:spcPts val="0"/>
              </a:spcAft>
              <a:buSzPts val="1800"/>
              <a:buChar char="●"/>
            </a:pPr>
            <a:r>
              <a:rPr lang="en" sz="2000" dirty="0"/>
              <a:t>Generally made to be as small as possible</a:t>
            </a:r>
            <a:endParaRPr sz="2000" dirty="0"/>
          </a:p>
          <a:p>
            <a:pPr marL="914400" lvl="1" indent="-317500" algn="l" rtl="0">
              <a:spcBef>
                <a:spcPts val="0"/>
              </a:spcBef>
              <a:spcAft>
                <a:spcPts val="0"/>
              </a:spcAft>
              <a:buSzPts val="1400"/>
              <a:buChar char="○"/>
            </a:pPr>
            <a:r>
              <a:rPr lang="en" sz="1600" dirty="0"/>
              <a:t>A smaller, simpler TCB is easier to write and audit.</a:t>
            </a:r>
            <a:endParaRPr sz="1600" dirty="0"/>
          </a:p>
        </p:txBody>
      </p:sp>
      <p:sp>
        <p:nvSpPr>
          <p:cNvPr id="461" name="Google Shape;461;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6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0">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6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5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Consider Human Factors</a:t>
            </a:r>
            <a:endParaRPr/>
          </a:p>
        </p:txBody>
      </p:sp>
      <p:sp>
        <p:nvSpPr>
          <p:cNvPr id="467" name="Google Shape;467;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6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Consider Human Factors</a:t>
            </a:r>
            <a:endParaRPr/>
          </a:p>
        </p:txBody>
      </p:sp>
      <p:sp>
        <p:nvSpPr>
          <p:cNvPr id="540" name="Google Shape;540;p63"/>
          <p:cNvSpPr txBox="1">
            <a:spLocks noGrp="1"/>
          </p:cNvSpPr>
          <p:nvPr>
            <p:ph type="body" idx="1"/>
          </p:nvPr>
        </p:nvSpPr>
        <p:spPr>
          <a:xfrm>
            <a:off x="198499" y="1246825"/>
            <a:ext cx="5936294" cy="3896675"/>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 sz="2200" dirty="0"/>
              <a:t>It all comes down to people: The users</a:t>
            </a:r>
            <a:endParaRPr sz="2200" dirty="0"/>
          </a:p>
          <a:p>
            <a:pPr marL="914400" lvl="1" indent="-317500" algn="l" rtl="0">
              <a:spcBef>
                <a:spcPts val="0"/>
              </a:spcBef>
              <a:spcAft>
                <a:spcPts val="0"/>
              </a:spcAft>
              <a:buSzPts val="1400"/>
              <a:buChar char="○"/>
            </a:pPr>
            <a:r>
              <a:rPr lang="en" sz="1500" dirty="0"/>
              <a:t>Users like convenience (ease of use)</a:t>
            </a:r>
            <a:endParaRPr sz="1500" dirty="0"/>
          </a:p>
          <a:p>
            <a:pPr marL="914400" lvl="1" indent="-317500" algn="l" rtl="0">
              <a:spcBef>
                <a:spcPts val="0"/>
              </a:spcBef>
              <a:spcAft>
                <a:spcPts val="0"/>
              </a:spcAft>
              <a:buSzPts val="1400"/>
              <a:buChar char="○"/>
            </a:pPr>
            <a:r>
              <a:rPr lang="en" sz="1500" dirty="0"/>
              <a:t>If a security system is unusable, it will be unused</a:t>
            </a:r>
            <a:endParaRPr sz="1500" dirty="0"/>
          </a:p>
          <a:p>
            <a:pPr marL="914400" lvl="1" indent="-317500" algn="l" rtl="0">
              <a:spcBef>
                <a:spcPts val="0"/>
              </a:spcBef>
              <a:spcAft>
                <a:spcPts val="0"/>
              </a:spcAft>
              <a:buSzPts val="1400"/>
              <a:buChar char="○"/>
            </a:pPr>
            <a:r>
              <a:rPr lang="en" sz="1500" dirty="0"/>
              <a:t>Users will find way to subvert security systems if it makes their lives easier</a:t>
            </a:r>
            <a:endParaRPr sz="1500" dirty="0"/>
          </a:p>
          <a:p>
            <a:pPr marL="457200" lvl="0" indent="-342900" algn="l" rtl="0">
              <a:spcBef>
                <a:spcPts val="0"/>
              </a:spcBef>
              <a:spcAft>
                <a:spcPts val="0"/>
              </a:spcAft>
              <a:buSzPts val="1800"/>
              <a:buChar char="●"/>
            </a:pPr>
            <a:r>
              <a:rPr lang="en" sz="2200" dirty="0"/>
              <a:t>It all comes down to people: The programmers</a:t>
            </a:r>
            <a:endParaRPr sz="2200" dirty="0"/>
          </a:p>
          <a:p>
            <a:pPr marL="914400" lvl="1" indent="-317500" algn="l" rtl="0">
              <a:spcBef>
                <a:spcPts val="0"/>
              </a:spcBef>
              <a:spcAft>
                <a:spcPts val="0"/>
              </a:spcAft>
              <a:buSzPts val="1400"/>
              <a:buChar char="○"/>
            </a:pPr>
            <a:r>
              <a:rPr lang="en" sz="1500" dirty="0"/>
              <a:t>Programmers make mistakes</a:t>
            </a:r>
            <a:endParaRPr sz="1500" dirty="0"/>
          </a:p>
          <a:p>
            <a:pPr marL="914400" lvl="1" indent="-317500" algn="l" rtl="0">
              <a:spcBef>
                <a:spcPts val="0"/>
              </a:spcBef>
              <a:spcAft>
                <a:spcPts val="0"/>
              </a:spcAft>
              <a:buSzPts val="1400"/>
              <a:buChar char="○"/>
            </a:pPr>
            <a:r>
              <a:rPr lang="en" sz="1500" dirty="0"/>
              <a:t>Programmers use tools that allow them to make mistakes (e.g. C and C++)</a:t>
            </a:r>
            <a:endParaRPr sz="1500" dirty="0"/>
          </a:p>
          <a:p>
            <a:pPr marL="457200" lvl="0" indent="-342900" algn="l" rtl="0">
              <a:spcBef>
                <a:spcPts val="0"/>
              </a:spcBef>
              <a:spcAft>
                <a:spcPts val="0"/>
              </a:spcAft>
              <a:buSzPts val="1800"/>
              <a:buChar char="●"/>
            </a:pPr>
            <a:r>
              <a:rPr lang="en" sz="2200" dirty="0"/>
              <a:t>It all comes down to people: Everyone else</a:t>
            </a:r>
            <a:endParaRPr sz="2200" dirty="0"/>
          </a:p>
          <a:p>
            <a:pPr marL="914400" lvl="1" indent="-317500" algn="l" rtl="0">
              <a:spcBef>
                <a:spcPts val="0"/>
              </a:spcBef>
              <a:spcAft>
                <a:spcPts val="0"/>
              </a:spcAft>
              <a:buSzPts val="1400"/>
              <a:buChar char="○"/>
            </a:pPr>
            <a:r>
              <a:rPr lang="en" sz="1700" dirty="0"/>
              <a:t>Social engineering attacks exploit other people’s trust and access for personal gain</a:t>
            </a:r>
            <a:endParaRPr sz="1700" dirty="0"/>
          </a:p>
        </p:txBody>
      </p:sp>
      <p:sp>
        <p:nvSpPr>
          <p:cNvPr id="541" name="Google Shape;541;p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43</a:t>
            </a:fld>
            <a:endParaRPr/>
          </a:p>
        </p:txBody>
      </p:sp>
      <p:grpSp>
        <p:nvGrpSpPr>
          <p:cNvPr id="542" name="Google Shape;542;p63"/>
          <p:cNvGrpSpPr/>
          <p:nvPr/>
        </p:nvGrpSpPr>
        <p:grpSpPr>
          <a:xfrm>
            <a:off x="6245782" y="1246825"/>
            <a:ext cx="2578500" cy="3554725"/>
            <a:chOff x="6245782" y="1246825"/>
            <a:chExt cx="2578500" cy="3554725"/>
          </a:xfrm>
        </p:grpSpPr>
        <p:pic>
          <p:nvPicPr>
            <p:cNvPr id="543" name="Google Shape;543;p63"/>
            <p:cNvPicPr preferRelativeResize="0"/>
            <p:nvPr/>
          </p:nvPicPr>
          <p:blipFill>
            <a:blip r:embed="rId3">
              <a:alphaModFix/>
            </a:blip>
            <a:stretch>
              <a:fillRect/>
            </a:stretch>
          </p:blipFill>
          <p:spPr>
            <a:xfrm>
              <a:off x="6674547" y="1773774"/>
              <a:ext cx="2000074" cy="2131976"/>
            </a:xfrm>
            <a:prstGeom prst="rect">
              <a:avLst/>
            </a:prstGeom>
            <a:noFill/>
            <a:ln>
              <a:noFill/>
            </a:ln>
          </p:spPr>
        </p:pic>
        <p:pic>
          <p:nvPicPr>
            <p:cNvPr id="544" name="Google Shape;544;p63"/>
            <p:cNvPicPr preferRelativeResize="0"/>
            <p:nvPr/>
          </p:nvPicPr>
          <p:blipFill>
            <a:blip r:embed="rId4">
              <a:alphaModFix/>
            </a:blip>
            <a:stretch>
              <a:fillRect/>
            </a:stretch>
          </p:blipFill>
          <p:spPr>
            <a:xfrm>
              <a:off x="6245782" y="1246825"/>
              <a:ext cx="1816924" cy="1457125"/>
            </a:xfrm>
            <a:prstGeom prst="rect">
              <a:avLst/>
            </a:prstGeom>
            <a:noFill/>
            <a:ln>
              <a:noFill/>
            </a:ln>
          </p:spPr>
        </p:pic>
        <p:sp>
          <p:nvSpPr>
            <p:cNvPr id="545" name="Google Shape;545;p63"/>
            <p:cNvSpPr txBox="1"/>
            <p:nvPr/>
          </p:nvSpPr>
          <p:spPr>
            <a:xfrm>
              <a:off x="6245782" y="3905750"/>
              <a:ext cx="2578500" cy="8958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dirty="0">
                  <a:solidFill>
                    <a:schemeClr val="dk1"/>
                  </a:solidFill>
                </a:rPr>
                <a:t>Physical security keys use the fact that humans are trained to safeguard keys</a:t>
              </a:r>
              <a:endParaRPr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40">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40">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40">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40">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0">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40">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40">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4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6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Security is Economics</a:t>
            </a:r>
            <a:endParaRPr/>
          </a:p>
        </p:txBody>
      </p:sp>
      <p:sp>
        <p:nvSpPr>
          <p:cNvPr id="551" name="Google Shape;551;p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6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Security is Economics</a:t>
            </a:r>
            <a:endParaRPr/>
          </a:p>
        </p:txBody>
      </p:sp>
      <p:sp>
        <p:nvSpPr>
          <p:cNvPr id="578" name="Google Shape;578;p66"/>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Cost/benefit analyses often appear in security: The expected benefit of your defense should be proportional to the expected cost of attack</a:t>
            </a:r>
            <a:endParaRPr sz="2000" dirty="0"/>
          </a:p>
          <a:p>
            <a:pPr marL="914400" lvl="1" indent="-317500" algn="l" rtl="0">
              <a:spcBef>
                <a:spcPts val="0"/>
              </a:spcBef>
              <a:spcAft>
                <a:spcPts val="0"/>
              </a:spcAft>
              <a:buSzPts val="1400"/>
              <a:buChar char="○"/>
            </a:pPr>
            <a:r>
              <a:rPr lang="en" sz="1600" dirty="0"/>
              <a:t>More security (usually) costs more</a:t>
            </a:r>
            <a:endParaRPr sz="1600" dirty="0"/>
          </a:p>
          <a:p>
            <a:pPr marL="914400" lvl="1" indent="-317500" algn="l" rtl="0">
              <a:spcBef>
                <a:spcPts val="0"/>
              </a:spcBef>
              <a:spcAft>
                <a:spcPts val="0"/>
              </a:spcAft>
              <a:buSzPts val="1400"/>
              <a:buChar char="○"/>
            </a:pPr>
            <a:r>
              <a:rPr lang="en" sz="1600" dirty="0"/>
              <a:t>If the attack costs more than the reward, the attacker probably won’t do it</a:t>
            </a:r>
            <a:endParaRPr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Example: You don’t put a $10 lock on a $1 item…</a:t>
            </a:r>
            <a:endParaRPr sz="2000" dirty="0"/>
          </a:p>
          <a:p>
            <a:pPr marL="914400" lvl="1" indent="-317500" algn="l" rtl="0">
              <a:spcBef>
                <a:spcPts val="0"/>
              </a:spcBef>
              <a:spcAft>
                <a:spcPts val="0"/>
              </a:spcAft>
              <a:buSzPts val="1400"/>
              <a:buChar char="○"/>
            </a:pPr>
            <a:r>
              <a:rPr lang="en" sz="1600" dirty="0"/>
              <a:t>… unless a $1 item can be used to attack something even more valuable</a:t>
            </a:r>
            <a:endParaRPr sz="1600"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Example: You have a brand-new, undiscovered attack that will work on anybody’s computer. You wouldn’t expose it on a random civilian</a:t>
            </a:r>
            <a:endParaRPr sz="2000" dirty="0"/>
          </a:p>
        </p:txBody>
      </p:sp>
      <p:sp>
        <p:nvSpPr>
          <p:cNvPr id="579" name="Google Shape;579;p6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8">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78">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7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6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Detect If You Can’t Prevent</a:t>
            </a:r>
            <a:endParaRPr/>
          </a:p>
        </p:txBody>
      </p:sp>
      <p:sp>
        <p:nvSpPr>
          <p:cNvPr id="585" name="Google Shape;585;p6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6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Burglar Alarms</a:t>
            </a:r>
            <a:endParaRPr/>
          </a:p>
        </p:txBody>
      </p:sp>
      <p:sp>
        <p:nvSpPr>
          <p:cNvPr id="592" name="Google Shape;592;p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47</a:t>
            </a:fld>
            <a:endParaRPr/>
          </a:p>
        </p:txBody>
      </p:sp>
      <p:pic>
        <p:nvPicPr>
          <p:cNvPr id="593" name="Google Shape;593;p68"/>
          <p:cNvPicPr preferRelativeResize="0"/>
          <p:nvPr/>
        </p:nvPicPr>
        <p:blipFill>
          <a:blip r:embed="rId3">
            <a:alphaModFix/>
          </a:blip>
          <a:stretch>
            <a:fillRect/>
          </a:stretch>
        </p:blipFill>
        <p:spPr>
          <a:xfrm>
            <a:off x="6059025" y="1485998"/>
            <a:ext cx="2092125" cy="2578624"/>
          </a:xfrm>
          <a:prstGeom prst="rect">
            <a:avLst/>
          </a:prstGeom>
          <a:noFill/>
          <a:ln>
            <a:noFill/>
          </a:ln>
        </p:spPr>
      </p:pic>
      <p:sp>
        <p:nvSpPr>
          <p:cNvPr id="594" name="Google Shape;594;p68"/>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Security companies are supposed to detect home break-ins</a:t>
            </a:r>
            <a:endParaRPr sz="2000" dirty="0"/>
          </a:p>
          <a:p>
            <a:pPr marL="914400" lvl="1" indent="-317500" algn="l" rtl="0">
              <a:spcBef>
                <a:spcPts val="0"/>
              </a:spcBef>
              <a:spcAft>
                <a:spcPts val="0"/>
              </a:spcAft>
              <a:buSzPts val="1400"/>
              <a:buChar char="○"/>
            </a:pPr>
            <a:r>
              <a:rPr lang="en" sz="1600" dirty="0"/>
              <a:t>Problem: Too many false alarms. Many alarms go unanswered</a:t>
            </a:r>
            <a:endParaRPr sz="1600" dirty="0"/>
          </a:p>
          <a:p>
            <a:pPr marL="914400" lvl="1" indent="-317500" algn="l" rtl="0">
              <a:spcBef>
                <a:spcPts val="0"/>
              </a:spcBef>
              <a:spcAft>
                <a:spcPts val="0"/>
              </a:spcAft>
              <a:buSzPts val="1400"/>
              <a:buChar char="○"/>
            </a:pPr>
            <a:r>
              <a:rPr lang="en" sz="1600" dirty="0"/>
              <a:t>Placing a sign helps deter burglars from entering at risk of being caught…</a:t>
            </a:r>
            <a:endParaRPr sz="1600" dirty="0"/>
          </a:p>
          <a:p>
            <a:pPr marL="1371600" lvl="2" indent="-317500" algn="l" rtl="0">
              <a:spcBef>
                <a:spcPts val="0"/>
              </a:spcBef>
              <a:spcAft>
                <a:spcPts val="0"/>
              </a:spcAft>
              <a:buSzPts val="1400"/>
              <a:buChar char="■"/>
            </a:pPr>
            <a:r>
              <a:rPr lang="en" sz="1600" dirty="0"/>
              <a:t>… even if you don’t have an alarm installed!</a:t>
            </a:r>
            <a:endParaRPr sz="1600" dirty="0"/>
          </a:p>
          <a:p>
            <a:pPr marL="457200" lvl="0" indent="-342900" algn="l" rtl="0">
              <a:spcBef>
                <a:spcPts val="0"/>
              </a:spcBef>
              <a:spcAft>
                <a:spcPts val="0"/>
              </a:spcAft>
              <a:buSzPts val="1800"/>
              <a:buChar char="●"/>
            </a:pPr>
            <a:r>
              <a:rPr lang="en" sz="2000" b="1" dirty="0" err="1"/>
              <a:t>Takeway</a:t>
            </a:r>
            <a:r>
              <a:rPr lang="en" sz="2000" dirty="0"/>
              <a:t>: Prevent attacks when you can, but detect them if you can’t</a:t>
            </a:r>
            <a:endParaRPr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9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9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6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Detect if You Can’t Prevent</a:t>
            </a:r>
            <a:endParaRPr/>
          </a:p>
        </p:txBody>
      </p:sp>
      <p:sp>
        <p:nvSpPr>
          <p:cNvPr id="600" name="Google Shape;600;p6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Deterrence</a:t>
            </a:r>
            <a:r>
              <a:rPr lang="en" sz="2000" dirty="0"/>
              <a:t>: Stop the attack before it happens</a:t>
            </a:r>
          </a:p>
          <a:p>
            <a:pPr marL="457200" lvl="0" indent="-342900" algn="l" rtl="0">
              <a:spcBef>
                <a:spcPts val="0"/>
              </a:spcBef>
              <a:spcAft>
                <a:spcPts val="0"/>
              </a:spcAft>
              <a:buSzPts val="1800"/>
              <a:buChar char="●"/>
            </a:pPr>
            <a:endParaRPr sz="2000" dirty="0"/>
          </a:p>
          <a:p>
            <a:pPr marL="457200" lvl="0" indent="-342900" algn="l" rtl="0">
              <a:spcBef>
                <a:spcPts val="0"/>
              </a:spcBef>
              <a:spcAft>
                <a:spcPts val="0"/>
              </a:spcAft>
              <a:buSzPts val="1800"/>
              <a:buChar char="●"/>
            </a:pPr>
            <a:r>
              <a:rPr lang="en" sz="2000" b="1" dirty="0"/>
              <a:t>Prevention</a:t>
            </a:r>
            <a:r>
              <a:rPr lang="en" sz="2000" dirty="0"/>
              <a:t>: Stop the attack as it happens</a:t>
            </a:r>
            <a:endParaRPr sz="2000" b="1" dirty="0"/>
          </a:p>
          <a:p>
            <a:pPr marL="457200" lvl="0" indent="-342900" algn="l" rtl="0">
              <a:spcBef>
                <a:spcPts val="0"/>
              </a:spcBef>
              <a:spcAft>
                <a:spcPts val="0"/>
              </a:spcAft>
              <a:buSzPts val="1800"/>
              <a:buChar char="●"/>
            </a:pPr>
            <a:endParaRPr lang="en" sz="2000" b="1" dirty="0"/>
          </a:p>
          <a:p>
            <a:pPr marL="457200" lvl="0" indent="-342900" algn="l" rtl="0">
              <a:spcBef>
                <a:spcPts val="0"/>
              </a:spcBef>
              <a:spcAft>
                <a:spcPts val="0"/>
              </a:spcAft>
              <a:buSzPts val="1800"/>
              <a:buChar char="●"/>
            </a:pPr>
            <a:r>
              <a:rPr lang="en" sz="2000" b="1" dirty="0"/>
              <a:t>Detection</a:t>
            </a:r>
            <a:r>
              <a:rPr lang="en" sz="2000" dirty="0"/>
              <a:t>: Learn that there was an attack (after it happened)</a:t>
            </a:r>
            <a:endParaRPr sz="2000" dirty="0"/>
          </a:p>
          <a:p>
            <a:pPr marL="914400" lvl="1" indent="-317500" algn="l" rtl="0">
              <a:spcBef>
                <a:spcPts val="0"/>
              </a:spcBef>
              <a:spcAft>
                <a:spcPts val="0"/>
              </a:spcAft>
              <a:buSzPts val="1400"/>
              <a:buChar char="○"/>
            </a:pPr>
            <a:r>
              <a:rPr lang="en" sz="1600" dirty="0"/>
              <a:t>If you can’t stop the attack from happening, you should at least be able to know that the attack has happened.</a:t>
            </a:r>
            <a:endParaRPr sz="1600" dirty="0"/>
          </a:p>
          <a:p>
            <a:pPr marL="457200" lvl="0" indent="-342900" algn="l" rtl="0">
              <a:spcBef>
                <a:spcPts val="0"/>
              </a:spcBef>
              <a:spcAft>
                <a:spcPts val="0"/>
              </a:spcAft>
              <a:buSzPts val="1800"/>
              <a:buChar char="●"/>
            </a:pPr>
            <a:endParaRPr lang="en" sz="2000" b="1" dirty="0"/>
          </a:p>
          <a:p>
            <a:pPr marL="457200" lvl="0" indent="-342900" algn="l" rtl="0">
              <a:spcBef>
                <a:spcPts val="0"/>
              </a:spcBef>
              <a:spcAft>
                <a:spcPts val="0"/>
              </a:spcAft>
              <a:buSzPts val="1800"/>
              <a:buChar char="●"/>
            </a:pPr>
            <a:r>
              <a:rPr lang="en" sz="2000" b="1" dirty="0"/>
              <a:t>Response</a:t>
            </a:r>
            <a:r>
              <a:rPr lang="en" sz="2000" dirty="0"/>
              <a:t>: Do something about the attack (after it happened)</a:t>
            </a:r>
            <a:endParaRPr sz="2000" dirty="0"/>
          </a:p>
          <a:p>
            <a:pPr marL="914400" lvl="1" indent="-317500" algn="l" rtl="0">
              <a:spcBef>
                <a:spcPts val="0"/>
              </a:spcBef>
              <a:spcAft>
                <a:spcPts val="0"/>
              </a:spcAft>
              <a:buSzPts val="1400"/>
              <a:buChar char="○"/>
            </a:pPr>
            <a:r>
              <a:rPr lang="en" sz="1600" dirty="0"/>
              <a:t>Once you know the attack happened, you should respond</a:t>
            </a:r>
            <a:endParaRPr sz="1600" dirty="0"/>
          </a:p>
          <a:p>
            <a:pPr marL="914400" lvl="1" indent="-317500" algn="l" rtl="0">
              <a:spcBef>
                <a:spcPts val="0"/>
              </a:spcBef>
              <a:spcAft>
                <a:spcPts val="0"/>
              </a:spcAft>
              <a:buSzPts val="1400"/>
              <a:buChar char="○"/>
            </a:pPr>
            <a:r>
              <a:rPr lang="en" sz="1600" dirty="0"/>
              <a:t>Detection without response is pointless!</a:t>
            </a:r>
            <a:endParaRPr sz="1600" dirty="0"/>
          </a:p>
        </p:txBody>
      </p:sp>
      <p:sp>
        <p:nvSpPr>
          <p:cNvPr id="601" name="Google Shape;601;p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Defense in Depth</a:t>
            </a:r>
            <a:endParaRPr/>
          </a:p>
        </p:txBody>
      </p:sp>
      <p:sp>
        <p:nvSpPr>
          <p:cNvPr id="626" name="Google Shape;626;p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Our TAs!</a:t>
            </a:r>
            <a:endParaRPr dirty="0"/>
          </a:p>
        </p:txBody>
      </p:sp>
      <p:sp>
        <p:nvSpPr>
          <p:cNvPr id="95" name="Google Shape;95;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2" name="Google Shape;86;p18">
            <a:extLst>
              <a:ext uri="{FF2B5EF4-FFF2-40B4-BE49-F238E27FC236}">
                <a16:creationId xmlns:a16="http://schemas.microsoft.com/office/drawing/2014/main" id="{74C8E46F-EDB0-5B2E-842A-E3146C893726}"/>
              </a:ext>
            </a:extLst>
          </p:cNvPr>
          <p:cNvSpPr txBox="1">
            <a:spLocks/>
          </p:cNvSpPr>
          <p:nvPr/>
        </p:nvSpPr>
        <p:spPr>
          <a:xfrm>
            <a:off x="198499" y="1246825"/>
            <a:ext cx="8686793" cy="3765600"/>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42900">
              <a:lnSpc>
                <a:spcPct val="130000"/>
              </a:lnSpc>
              <a:buSzPts val="1800"/>
              <a:buFont typeface="Arial"/>
              <a:buChar char="●"/>
            </a:pPr>
            <a:endParaRPr lang="en-US" dirty="0"/>
          </a:p>
        </p:txBody>
      </p:sp>
      <p:sp>
        <p:nvSpPr>
          <p:cNvPr id="5" name="Google Shape;86;p18">
            <a:extLst>
              <a:ext uri="{FF2B5EF4-FFF2-40B4-BE49-F238E27FC236}">
                <a16:creationId xmlns:a16="http://schemas.microsoft.com/office/drawing/2014/main" id="{0A48B608-ECFC-9CEC-3A18-F8280C5BCC98}"/>
              </a:ext>
            </a:extLst>
          </p:cNvPr>
          <p:cNvSpPr txBox="1">
            <a:spLocks/>
          </p:cNvSpPr>
          <p:nvPr/>
        </p:nvSpPr>
        <p:spPr>
          <a:xfrm>
            <a:off x="266432" y="1291217"/>
            <a:ext cx="8686793" cy="3765600"/>
          </a:xfrm>
          <a:prstGeom prst="rect">
            <a:avLst/>
          </a:prstGeom>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42900">
              <a:lnSpc>
                <a:spcPct val="130000"/>
              </a:lnSpc>
              <a:buSzPts val="1800"/>
              <a:buFont typeface="Arial"/>
              <a:buChar char="●"/>
            </a:pPr>
            <a:r>
              <a:rPr lang="en-US" sz="1800" dirty="0"/>
              <a:t>Vineeth </a:t>
            </a:r>
            <a:r>
              <a:rPr lang="en-US" sz="1800" dirty="0" err="1"/>
              <a:t>Mylavarapu</a:t>
            </a:r>
            <a:r>
              <a:rPr lang="en-US" sz="1800" dirty="0"/>
              <a:t> (</a:t>
            </a:r>
            <a:r>
              <a:rPr lang="en-US" sz="1800" dirty="0">
                <a:hlinkClick r:id="rId3"/>
              </a:rPr>
              <a:t>Linkedin</a:t>
            </a:r>
            <a:r>
              <a:rPr lang="en-US" sz="1800" dirty="0"/>
              <a:t>, </a:t>
            </a:r>
            <a:r>
              <a:rPr lang="en-US" sz="1800" dirty="0">
                <a:hlinkClick r:id="rId4"/>
              </a:rPr>
              <a:t>email</a:t>
            </a:r>
            <a:r>
              <a:rPr lang="en-US" sz="1800" dirty="0"/>
              <a:t>)</a:t>
            </a:r>
          </a:p>
          <a:p>
            <a:pPr marL="731520" lvl="1" indent="-317500">
              <a:lnSpc>
                <a:spcPct val="130000"/>
              </a:lnSpc>
              <a:buSzPts val="1400"/>
              <a:buFont typeface="Arial"/>
              <a:buChar char="○"/>
            </a:pPr>
            <a:r>
              <a:rPr lang="en-US" sz="1800" dirty="0"/>
              <a:t>Master Student of Cyber Security</a:t>
            </a:r>
          </a:p>
          <a:p>
            <a:pPr marL="457200" indent="-342900">
              <a:lnSpc>
                <a:spcPct val="130000"/>
              </a:lnSpc>
              <a:buSzPts val="1800"/>
              <a:buFont typeface="Arial"/>
              <a:buChar char="●"/>
            </a:pPr>
            <a:endParaRPr lang="en-US" sz="1800" dirty="0"/>
          </a:p>
          <a:p>
            <a:pPr marL="457200" indent="-342900">
              <a:lnSpc>
                <a:spcPct val="130000"/>
              </a:lnSpc>
              <a:buSzPts val="1800"/>
              <a:buFont typeface="Arial"/>
              <a:buChar char="●"/>
            </a:pPr>
            <a:r>
              <a:rPr lang="en-US" sz="1800" dirty="0" err="1"/>
              <a:t>Tarun</a:t>
            </a:r>
            <a:r>
              <a:rPr lang="en-US" sz="1800" dirty="0"/>
              <a:t> </a:t>
            </a:r>
            <a:r>
              <a:rPr lang="en-US" sz="1800" dirty="0" err="1"/>
              <a:t>Grandhi</a:t>
            </a:r>
            <a:r>
              <a:rPr lang="en-US" sz="1800" dirty="0"/>
              <a:t> (</a:t>
            </a:r>
            <a:r>
              <a:rPr lang="en-US" sz="1800" dirty="0">
                <a:hlinkClick r:id="rId5"/>
              </a:rPr>
              <a:t>Linkedin</a:t>
            </a:r>
            <a:r>
              <a:rPr lang="en-US" sz="1800" dirty="0"/>
              <a:t>, </a:t>
            </a:r>
            <a:r>
              <a:rPr lang="en-US" sz="1800" dirty="0">
                <a:hlinkClick r:id="rId6"/>
              </a:rPr>
              <a:t>email</a:t>
            </a:r>
            <a:r>
              <a:rPr lang="en-US" sz="1800" dirty="0"/>
              <a:t>)</a:t>
            </a:r>
          </a:p>
          <a:p>
            <a:pPr marL="731520" indent="-317500">
              <a:lnSpc>
                <a:spcPct val="130000"/>
              </a:lnSpc>
              <a:buSzPts val="1400"/>
              <a:buFont typeface="Arial"/>
              <a:buChar char="○"/>
            </a:pPr>
            <a:r>
              <a:rPr lang="en-US" sz="1800" dirty="0"/>
              <a:t>Master Student of Computer Science</a:t>
            </a:r>
          </a:p>
          <a:p>
            <a:pPr marL="731520" indent="-317500">
              <a:lnSpc>
                <a:spcPct val="130000"/>
              </a:lnSpc>
              <a:buSzPts val="1400"/>
              <a:buFont typeface="Arial"/>
              <a:buChar char="○"/>
            </a:pPr>
            <a:endParaRPr lang="en-US" sz="1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7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Defense in Depth</a:t>
            </a:r>
            <a:endParaRPr/>
          </a:p>
        </p:txBody>
      </p:sp>
      <p:sp>
        <p:nvSpPr>
          <p:cNvPr id="642" name="Google Shape;642;p7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Multiple types of defenses should be layered together</a:t>
            </a:r>
            <a:endParaRPr sz="2000"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An attacker should have to breach all defenses to successfully attack a system</a:t>
            </a:r>
            <a:endParaRPr sz="2000" dirty="0"/>
          </a:p>
          <a:p>
            <a:pPr marL="457200" lvl="0" indent="-342900" algn="l" rtl="0">
              <a:spcBef>
                <a:spcPts val="0"/>
              </a:spcBef>
              <a:spcAft>
                <a:spcPts val="0"/>
              </a:spcAft>
              <a:buSzPts val="1800"/>
              <a:buChar char="●"/>
            </a:pPr>
            <a:endParaRPr lang="en" sz="2000" dirty="0"/>
          </a:p>
          <a:p>
            <a:pPr marL="457200" lvl="0" indent="-342900" algn="l" rtl="0">
              <a:spcBef>
                <a:spcPts val="0"/>
              </a:spcBef>
              <a:spcAft>
                <a:spcPts val="0"/>
              </a:spcAft>
              <a:buSzPts val="1800"/>
              <a:buChar char="●"/>
            </a:pPr>
            <a:r>
              <a:rPr lang="en" sz="2000" dirty="0"/>
              <a:t>However, consider </a:t>
            </a:r>
            <a:r>
              <a:rPr lang="en" sz="2000" b="1" dirty="0"/>
              <a:t>security is economics</a:t>
            </a:r>
            <a:endParaRPr sz="2000" dirty="0"/>
          </a:p>
          <a:p>
            <a:pPr marL="914400" lvl="1" indent="-317500" algn="l" rtl="0">
              <a:spcBef>
                <a:spcPts val="0"/>
              </a:spcBef>
              <a:spcAft>
                <a:spcPts val="0"/>
              </a:spcAft>
              <a:buSzPts val="1400"/>
              <a:buChar char="○"/>
            </a:pPr>
            <a:r>
              <a:rPr lang="en" sz="1600" dirty="0"/>
              <a:t>Defenses are not free.</a:t>
            </a:r>
            <a:endParaRPr sz="1600" dirty="0"/>
          </a:p>
          <a:p>
            <a:pPr marL="914400" lvl="1" indent="-317500" algn="l" rtl="0">
              <a:spcBef>
                <a:spcPts val="0"/>
              </a:spcBef>
              <a:spcAft>
                <a:spcPts val="0"/>
              </a:spcAft>
              <a:buSzPts val="1400"/>
              <a:buChar char="○"/>
            </a:pPr>
            <a:r>
              <a:rPr lang="en" sz="1600" dirty="0"/>
              <a:t>Defenses are often less than the sum of their parts</a:t>
            </a:r>
            <a:endParaRPr sz="1600" dirty="0"/>
          </a:p>
        </p:txBody>
      </p:sp>
      <p:sp>
        <p:nvSpPr>
          <p:cNvPr id="643" name="Google Shape;643;p7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7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Least Privilege</a:t>
            </a:r>
            <a:endParaRPr/>
          </a:p>
        </p:txBody>
      </p:sp>
      <p:sp>
        <p:nvSpPr>
          <p:cNvPr id="649" name="Google Shape;649;p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51</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7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uTorrent</a:t>
            </a:r>
            <a:endParaRPr/>
          </a:p>
        </p:txBody>
      </p:sp>
      <p:pic>
        <p:nvPicPr>
          <p:cNvPr id="656" name="Google Shape;656;p76"/>
          <p:cNvPicPr preferRelativeResize="0"/>
          <p:nvPr/>
        </p:nvPicPr>
        <p:blipFill>
          <a:blip r:embed="rId3">
            <a:alphaModFix/>
          </a:blip>
          <a:stretch>
            <a:fillRect/>
          </a:stretch>
        </p:blipFill>
        <p:spPr>
          <a:xfrm>
            <a:off x="1639375" y="1148375"/>
            <a:ext cx="5865247" cy="3995127"/>
          </a:xfrm>
          <a:prstGeom prst="rect">
            <a:avLst/>
          </a:prstGeom>
          <a:noFill/>
          <a:ln>
            <a:noFill/>
          </a:ln>
        </p:spPr>
      </p:pic>
      <p:sp>
        <p:nvSpPr>
          <p:cNvPr id="657" name="Google Shape;657;p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p7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uTorrent</a:t>
            </a:r>
            <a:endParaRPr/>
          </a:p>
        </p:txBody>
      </p:sp>
      <p:pic>
        <p:nvPicPr>
          <p:cNvPr id="663" name="Google Shape;663;p77"/>
          <p:cNvPicPr preferRelativeResize="0"/>
          <p:nvPr/>
        </p:nvPicPr>
        <p:blipFill>
          <a:blip r:embed="rId3">
            <a:alphaModFix/>
          </a:blip>
          <a:stretch>
            <a:fillRect/>
          </a:stretch>
        </p:blipFill>
        <p:spPr>
          <a:xfrm>
            <a:off x="1185400" y="1148375"/>
            <a:ext cx="6773192" cy="3995125"/>
          </a:xfrm>
          <a:prstGeom prst="rect">
            <a:avLst/>
          </a:prstGeom>
          <a:noFill/>
          <a:ln>
            <a:noFill/>
          </a:ln>
        </p:spPr>
      </p:pic>
      <p:sp>
        <p:nvSpPr>
          <p:cNvPr id="664" name="Google Shape;664;p7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53</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8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uTorrent</a:t>
            </a:r>
            <a:endParaRPr/>
          </a:p>
        </p:txBody>
      </p:sp>
      <p:pic>
        <p:nvPicPr>
          <p:cNvPr id="684" name="Google Shape;684;p80"/>
          <p:cNvPicPr preferRelativeResize="0"/>
          <p:nvPr/>
        </p:nvPicPr>
        <p:blipFill>
          <a:blip r:embed="rId3">
            <a:alphaModFix/>
          </a:blip>
          <a:stretch>
            <a:fillRect/>
          </a:stretch>
        </p:blipFill>
        <p:spPr>
          <a:xfrm>
            <a:off x="5566254" y="2068300"/>
            <a:ext cx="3452877" cy="2122649"/>
          </a:xfrm>
          <a:prstGeom prst="rect">
            <a:avLst/>
          </a:prstGeom>
          <a:noFill/>
          <a:ln>
            <a:noFill/>
          </a:ln>
        </p:spPr>
      </p:pic>
      <p:sp>
        <p:nvSpPr>
          <p:cNvPr id="685" name="Google Shape;685;p80"/>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What was this program able to do?</a:t>
            </a:r>
            <a:endParaRPr sz="2000" dirty="0"/>
          </a:p>
          <a:p>
            <a:pPr marL="914400" lvl="1" indent="-317500" algn="l" rtl="0">
              <a:spcBef>
                <a:spcPts val="0"/>
              </a:spcBef>
              <a:spcAft>
                <a:spcPts val="0"/>
              </a:spcAft>
              <a:buSzPts val="1400"/>
              <a:buChar char="○"/>
            </a:pPr>
            <a:r>
              <a:rPr lang="en" dirty="0"/>
              <a:t>Leak your files</a:t>
            </a:r>
            <a:endParaRPr dirty="0"/>
          </a:p>
          <a:p>
            <a:pPr marL="914400" lvl="1" indent="-317500" algn="l" rtl="0">
              <a:spcBef>
                <a:spcPts val="0"/>
              </a:spcBef>
              <a:spcAft>
                <a:spcPts val="0"/>
              </a:spcAft>
              <a:buSzPts val="1400"/>
              <a:buChar char="○"/>
            </a:pPr>
            <a:r>
              <a:rPr lang="en" dirty="0"/>
              <a:t>Delete your files</a:t>
            </a:r>
            <a:endParaRPr dirty="0"/>
          </a:p>
          <a:p>
            <a:pPr marL="914400" lvl="1" indent="-317500" algn="l" rtl="0">
              <a:spcBef>
                <a:spcPts val="0"/>
              </a:spcBef>
              <a:spcAft>
                <a:spcPts val="0"/>
              </a:spcAft>
              <a:buSzPts val="1400"/>
              <a:buChar char="○"/>
            </a:pPr>
            <a:r>
              <a:rPr lang="en" dirty="0"/>
              <a:t>Send spam</a:t>
            </a:r>
            <a:endParaRPr dirty="0"/>
          </a:p>
          <a:p>
            <a:pPr marL="914400" lvl="1" indent="-317500" algn="l" rtl="0">
              <a:spcBef>
                <a:spcPts val="0"/>
              </a:spcBef>
              <a:spcAft>
                <a:spcPts val="0"/>
              </a:spcAft>
              <a:buSzPts val="1400"/>
              <a:buChar char="○"/>
            </a:pPr>
            <a:r>
              <a:rPr lang="en" dirty="0"/>
              <a:t>Run another malicious program</a:t>
            </a:r>
            <a:endParaRPr dirty="0"/>
          </a:p>
          <a:p>
            <a:pPr marL="457200" lvl="0" indent="-342900" algn="l" rtl="0">
              <a:spcBef>
                <a:spcPts val="0"/>
              </a:spcBef>
              <a:spcAft>
                <a:spcPts val="0"/>
              </a:spcAft>
              <a:buSzPts val="1800"/>
              <a:buChar char="●"/>
            </a:pPr>
            <a:r>
              <a:rPr lang="en" sz="2000" dirty="0"/>
              <a:t>What does this program need to be able to do?</a:t>
            </a:r>
            <a:endParaRPr sz="2000" dirty="0"/>
          </a:p>
          <a:p>
            <a:pPr marL="914400" lvl="1" indent="-317500" algn="l" rtl="0">
              <a:spcBef>
                <a:spcPts val="0"/>
              </a:spcBef>
              <a:spcAft>
                <a:spcPts val="0"/>
              </a:spcAft>
              <a:buSzPts val="1400"/>
              <a:buChar char="○"/>
            </a:pPr>
            <a:r>
              <a:rPr lang="en" dirty="0"/>
              <a:t>Access the screen</a:t>
            </a:r>
            <a:endParaRPr dirty="0"/>
          </a:p>
          <a:p>
            <a:pPr marL="914400" lvl="1" indent="-317500" algn="l" rtl="0">
              <a:spcBef>
                <a:spcPts val="0"/>
              </a:spcBef>
              <a:spcAft>
                <a:spcPts val="0"/>
              </a:spcAft>
              <a:buSzPts val="1400"/>
              <a:buChar char="○"/>
            </a:pPr>
            <a:r>
              <a:rPr lang="en" dirty="0"/>
              <a:t>Manage some files (but not all files)</a:t>
            </a:r>
            <a:endParaRPr dirty="0"/>
          </a:p>
          <a:p>
            <a:pPr marL="914400" lvl="1" indent="-317500" algn="l" rtl="0">
              <a:spcBef>
                <a:spcPts val="0"/>
              </a:spcBef>
              <a:spcAft>
                <a:spcPts val="0"/>
              </a:spcAft>
              <a:buSzPts val="1400"/>
              <a:buChar char="○"/>
            </a:pPr>
            <a:r>
              <a:rPr lang="en" dirty="0"/>
              <a:t>Make some Internet connections (but not all Internet connections)</a:t>
            </a:r>
            <a:endParaRPr dirty="0"/>
          </a:p>
          <a:p>
            <a:pPr marL="457200" lvl="0" indent="-342900" algn="l" rtl="0">
              <a:spcBef>
                <a:spcPts val="0"/>
              </a:spcBef>
              <a:spcAft>
                <a:spcPts val="0"/>
              </a:spcAft>
              <a:buSzPts val="1800"/>
              <a:buChar char="●"/>
            </a:pPr>
            <a:r>
              <a:rPr lang="en" sz="2000" b="1" dirty="0"/>
              <a:t>Takeaway</a:t>
            </a:r>
            <a:r>
              <a:rPr lang="en" sz="2000" dirty="0"/>
              <a:t>: Least privilege</a:t>
            </a:r>
            <a:endParaRPr sz="2000" dirty="0"/>
          </a:p>
        </p:txBody>
      </p:sp>
      <p:sp>
        <p:nvSpPr>
          <p:cNvPr id="686" name="Google Shape;686;p8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54</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5">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8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85">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8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8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Least Privilege</a:t>
            </a:r>
            <a:endParaRPr/>
          </a:p>
        </p:txBody>
      </p:sp>
      <p:sp>
        <p:nvSpPr>
          <p:cNvPr id="692" name="Google Shape;692;p81"/>
          <p:cNvSpPr txBox="1">
            <a:spLocks noGrp="1"/>
          </p:cNvSpPr>
          <p:nvPr>
            <p:ph type="body" idx="1"/>
          </p:nvPr>
        </p:nvSpPr>
        <p:spPr>
          <a:xfrm>
            <a:off x="198500" y="1246825"/>
            <a:ext cx="8010079"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Consider what permissions a entity or program </a:t>
            </a:r>
            <a:r>
              <a:rPr lang="en" sz="2000" i="1" dirty="0"/>
              <a:t>needs</a:t>
            </a:r>
            <a:r>
              <a:rPr lang="en" sz="2000" dirty="0"/>
              <a:t> to be able to do its job correctly</a:t>
            </a:r>
            <a:endParaRPr sz="2000" dirty="0"/>
          </a:p>
          <a:p>
            <a:pPr marL="914400" lvl="1" indent="-317500" algn="l" rtl="0">
              <a:spcBef>
                <a:spcPts val="0"/>
              </a:spcBef>
              <a:spcAft>
                <a:spcPts val="0"/>
              </a:spcAft>
              <a:buSzPts val="1400"/>
              <a:buChar char="○"/>
            </a:pPr>
            <a:r>
              <a:rPr lang="en" sz="1600" dirty="0"/>
              <a:t>If you grant unnecessary permissions, a malicious or hacked program could use those permissions against you</a:t>
            </a:r>
            <a:endParaRPr sz="1600" dirty="0"/>
          </a:p>
        </p:txBody>
      </p:sp>
      <p:sp>
        <p:nvSpPr>
          <p:cNvPr id="693" name="Google Shape;693;p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55</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8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Separation of Responsibility</a:t>
            </a:r>
            <a:endParaRPr/>
          </a:p>
        </p:txBody>
      </p:sp>
      <p:sp>
        <p:nvSpPr>
          <p:cNvPr id="699" name="Google Shape;699;p8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56</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04"/>
        <p:cNvGrpSpPr/>
        <p:nvPr/>
      </p:nvGrpSpPr>
      <p:grpSpPr>
        <a:xfrm>
          <a:off x="0" y="0"/>
          <a:ext cx="0" cy="0"/>
          <a:chOff x="0" y="0"/>
          <a:chExt cx="0" cy="0"/>
        </a:xfrm>
      </p:grpSpPr>
      <p:sp>
        <p:nvSpPr>
          <p:cNvPr id="705" name="Google Shape;705;p8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Welcome to a Nuclear Bunker</a:t>
            </a:r>
            <a:endParaRPr/>
          </a:p>
        </p:txBody>
      </p:sp>
      <p:pic>
        <p:nvPicPr>
          <p:cNvPr id="706" name="Google Shape;706;p83"/>
          <p:cNvPicPr preferRelativeResize="0"/>
          <p:nvPr/>
        </p:nvPicPr>
        <p:blipFill>
          <a:blip r:embed="rId3">
            <a:alphaModFix/>
          </a:blip>
          <a:stretch>
            <a:fillRect/>
          </a:stretch>
        </p:blipFill>
        <p:spPr>
          <a:xfrm>
            <a:off x="1358400" y="1326400"/>
            <a:ext cx="2913843" cy="1943500"/>
          </a:xfrm>
          <a:prstGeom prst="rect">
            <a:avLst/>
          </a:prstGeom>
          <a:noFill/>
          <a:ln>
            <a:noFill/>
          </a:ln>
        </p:spPr>
      </p:pic>
      <p:pic>
        <p:nvPicPr>
          <p:cNvPr id="707" name="Google Shape;707;p83"/>
          <p:cNvPicPr preferRelativeResize="0"/>
          <p:nvPr/>
        </p:nvPicPr>
        <p:blipFill>
          <a:blip r:embed="rId4">
            <a:alphaModFix/>
          </a:blip>
          <a:stretch>
            <a:fillRect/>
          </a:stretch>
        </p:blipFill>
        <p:spPr>
          <a:xfrm>
            <a:off x="4613300" y="1326400"/>
            <a:ext cx="2913848" cy="1934988"/>
          </a:xfrm>
          <a:prstGeom prst="rect">
            <a:avLst/>
          </a:prstGeom>
          <a:noFill/>
          <a:ln>
            <a:noFill/>
          </a:ln>
        </p:spPr>
      </p:pic>
      <p:pic>
        <p:nvPicPr>
          <p:cNvPr id="708" name="Google Shape;708;p83"/>
          <p:cNvPicPr preferRelativeResize="0"/>
          <p:nvPr/>
        </p:nvPicPr>
        <p:blipFill rotWithShape="1">
          <a:blip r:embed="rId5">
            <a:alphaModFix/>
          </a:blip>
          <a:srcRect t="31812" b="27558"/>
          <a:stretch/>
        </p:blipFill>
        <p:spPr>
          <a:xfrm>
            <a:off x="1358400" y="3370150"/>
            <a:ext cx="2832126" cy="1730248"/>
          </a:xfrm>
          <a:prstGeom prst="rect">
            <a:avLst/>
          </a:prstGeom>
          <a:noFill/>
          <a:ln>
            <a:noFill/>
          </a:ln>
        </p:spPr>
      </p:pic>
      <p:pic>
        <p:nvPicPr>
          <p:cNvPr id="709" name="Google Shape;709;p83"/>
          <p:cNvPicPr preferRelativeResize="0"/>
          <p:nvPr/>
        </p:nvPicPr>
        <p:blipFill>
          <a:blip r:embed="rId6">
            <a:alphaModFix/>
          </a:blip>
          <a:stretch>
            <a:fillRect/>
          </a:stretch>
        </p:blipFill>
        <p:spPr>
          <a:xfrm>
            <a:off x="5385351" y="3438000"/>
            <a:ext cx="1369749" cy="1594552"/>
          </a:xfrm>
          <a:prstGeom prst="rect">
            <a:avLst/>
          </a:prstGeom>
          <a:noFill/>
          <a:ln>
            <a:noFill/>
          </a:ln>
        </p:spPr>
      </p:pic>
      <p:sp>
        <p:nvSpPr>
          <p:cNvPr id="710" name="Google Shape;710;p8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57</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8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Separation of Responsibility</a:t>
            </a:r>
            <a:endParaRPr/>
          </a:p>
        </p:txBody>
      </p:sp>
      <p:sp>
        <p:nvSpPr>
          <p:cNvPr id="716" name="Google Shape;716;p84"/>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If you need to have a privilege, consider requiring multiple parties to work together (collude) to exercise it</a:t>
            </a:r>
            <a:endParaRPr sz="2000" dirty="0"/>
          </a:p>
          <a:p>
            <a:pPr marL="914400" lvl="1" indent="-317500" algn="l" rtl="0">
              <a:spcBef>
                <a:spcPts val="0"/>
              </a:spcBef>
              <a:spcAft>
                <a:spcPts val="0"/>
              </a:spcAft>
              <a:buSzPts val="1400"/>
              <a:buChar char="○"/>
            </a:pPr>
            <a:r>
              <a:rPr lang="en" sz="1600" dirty="0"/>
              <a:t>It’s much more likely for a single party to be malicious than for all multiple parties to be malicious and collude with one another</a:t>
            </a:r>
            <a:endParaRPr sz="1600" dirty="0"/>
          </a:p>
        </p:txBody>
      </p:sp>
      <p:sp>
        <p:nvSpPr>
          <p:cNvPr id="717" name="Google Shape;717;p8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58</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8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Ensure Complete Mediation</a:t>
            </a:r>
            <a:endParaRPr/>
          </a:p>
        </p:txBody>
      </p:sp>
      <p:sp>
        <p:nvSpPr>
          <p:cNvPr id="723" name="Google Shape;723;p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59</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Course Overview</a:t>
            </a:r>
            <a:endParaRPr/>
          </a:p>
        </p:txBody>
      </p:sp>
      <p:sp>
        <p:nvSpPr>
          <p:cNvPr id="180" name="Google Shape;180;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8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Spot the Issue</a:t>
            </a:r>
            <a:endParaRPr/>
          </a:p>
        </p:txBody>
      </p:sp>
      <p:pic>
        <p:nvPicPr>
          <p:cNvPr id="730" name="Google Shape;730;p86"/>
          <p:cNvPicPr preferRelativeResize="0"/>
          <p:nvPr/>
        </p:nvPicPr>
        <p:blipFill>
          <a:blip r:embed="rId3">
            <a:alphaModFix/>
          </a:blip>
          <a:stretch>
            <a:fillRect/>
          </a:stretch>
        </p:blipFill>
        <p:spPr>
          <a:xfrm>
            <a:off x="2007064" y="1301625"/>
            <a:ext cx="5129876" cy="3659575"/>
          </a:xfrm>
          <a:prstGeom prst="rect">
            <a:avLst/>
          </a:prstGeom>
          <a:noFill/>
          <a:ln>
            <a:noFill/>
          </a:ln>
        </p:spPr>
      </p:pic>
      <p:sp>
        <p:nvSpPr>
          <p:cNvPr id="731" name="Google Shape;731;p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60</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8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Ensure Complete Mediation</a:t>
            </a:r>
            <a:endParaRPr/>
          </a:p>
        </p:txBody>
      </p:sp>
      <p:sp>
        <p:nvSpPr>
          <p:cNvPr id="737" name="Google Shape;737;p87"/>
          <p:cNvSpPr txBox="1">
            <a:spLocks noGrp="1"/>
          </p:cNvSpPr>
          <p:nvPr>
            <p:ph type="body" idx="1"/>
          </p:nvPr>
        </p:nvSpPr>
        <p:spPr>
          <a:xfrm>
            <a:off x="198500" y="1246825"/>
            <a:ext cx="5312838" cy="37656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Char char="●"/>
            </a:pPr>
            <a:r>
              <a:rPr lang="en" sz="2000" dirty="0"/>
              <a:t>Ensure that every access point is monitored and protected</a:t>
            </a:r>
            <a:endParaRPr sz="2000" dirty="0"/>
          </a:p>
          <a:p>
            <a:pPr marL="457200" lvl="0" indent="-342900" algn="l" rtl="0">
              <a:spcBef>
                <a:spcPts val="0"/>
              </a:spcBef>
              <a:spcAft>
                <a:spcPts val="0"/>
              </a:spcAft>
              <a:buSzPts val="1800"/>
              <a:buChar char="●"/>
            </a:pPr>
            <a:r>
              <a:rPr lang="en" sz="2000" b="1" dirty="0"/>
              <a:t>Reference monitor</a:t>
            </a:r>
            <a:r>
              <a:rPr lang="en" sz="2000" dirty="0"/>
              <a:t>: Single point through which all access must occur</a:t>
            </a:r>
            <a:endParaRPr sz="2000" dirty="0"/>
          </a:p>
          <a:p>
            <a:pPr marL="914400" lvl="1" indent="-317500" algn="l" rtl="0">
              <a:spcBef>
                <a:spcPts val="0"/>
              </a:spcBef>
              <a:spcAft>
                <a:spcPts val="0"/>
              </a:spcAft>
              <a:buSzPts val="1400"/>
              <a:buChar char="○"/>
            </a:pPr>
            <a:r>
              <a:rPr lang="en" sz="1600" dirty="0"/>
              <a:t>Example: A network firewall, airport security, the doors to the dorms</a:t>
            </a:r>
            <a:endParaRPr sz="1600" dirty="0"/>
          </a:p>
          <a:p>
            <a:pPr marL="457200" lvl="0" indent="-342900" algn="l" rtl="0">
              <a:spcBef>
                <a:spcPts val="0"/>
              </a:spcBef>
              <a:spcAft>
                <a:spcPts val="0"/>
              </a:spcAft>
              <a:buSzPts val="1800"/>
              <a:buChar char="●"/>
            </a:pPr>
            <a:r>
              <a:rPr lang="en" sz="2000" dirty="0"/>
              <a:t>Desired properties of reference monitors:</a:t>
            </a:r>
            <a:endParaRPr sz="2000" dirty="0"/>
          </a:p>
          <a:p>
            <a:pPr marL="914400" lvl="1" indent="-317500" algn="l" rtl="0">
              <a:spcBef>
                <a:spcPts val="0"/>
              </a:spcBef>
              <a:spcAft>
                <a:spcPts val="0"/>
              </a:spcAft>
              <a:buSzPts val="1400"/>
              <a:buChar char="○"/>
            </a:pPr>
            <a:r>
              <a:rPr lang="en" sz="1600" dirty="0"/>
              <a:t>Correctness</a:t>
            </a:r>
            <a:endParaRPr sz="1600" dirty="0"/>
          </a:p>
          <a:p>
            <a:pPr marL="914400" lvl="1" indent="-317500" algn="l" rtl="0">
              <a:spcBef>
                <a:spcPts val="0"/>
              </a:spcBef>
              <a:spcAft>
                <a:spcPts val="0"/>
              </a:spcAft>
              <a:buSzPts val="1400"/>
              <a:buChar char="○"/>
            </a:pPr>
            <a:r>
              <a:rPr lang="en" sz="1600" dirty="0"/>
              <a:t>Completeness (can’t be bypassed)</a:t>
            </a:r>
            <a:endParaRPr sz="1600" dirty="0"/>
          </a:p>
          <a:p>
            <a:pPr marL="914400" lvl="1" indent="-317500" algn="l" rtl="0">
              <a:spcBef>
                <a:spcPts val="0"/>
              </a:spcBef>
              <a:spcAft>
                <a:spcPts val="0"/>
              </a:spcAft>
              <a:buSzPts val="1400"/>
              <a:buChar char="○"/>
            </a:pPr>
            <a:r>
              <a:rPr lang="en" sz="1600" dirty="0"/>
              <a:t>Security (can’t be tampered with)</a:t>
            </a:r>
            <a:endParaRPr sz="1600" dirty="0"/>
          </a:p>
          <a:p>
            <a:pPr marL="914400" lvl="1" indent="-317500" algn="l" rtl="0">
              <a:spcBef>
                <a:spcPts val="0"/>
              </a:spcBef>
              <a:spcAft>
                <a:spcPts val="0"/>
              </a:spcAft>
              <a:buSzPts val="1400"/>
              <a:buChar char="○"/>
            </a:pPr>
            <a:r>
              <a:rPr lang="en" sz="1600" dirty="0"/>
              <a:t>Should be part of the TCB</a:t>
            </a:r>
          </a:p>
          <a:p>
            <a:r>
              <a:rPr lang="en-US" sz="2000" dirty="0"/>
              <a:t>A common failure of ensuring complete mediation involving race conditions</a:t>
            </a:r>
          </a:p>
          <a:p>
            <a:pPr marL="914400" lvl="1" indent="-317500" algn="l" rtl="0">
              <a:spcBef>
                <a:spcPts val="0"/>
              </a:spcBef>
              <a:spcAft>
                <a:spcPts val="0"/>
              </a:spcAft>
              <a:buSzPts val="1400"/>
              <a:buChar char="○"/>
            </a:pPr>
            <a:endParaRPr sz="1600" dirty="0"/>
          </a:p>
        </p:txBody>
      </p:sp>
      <p:pic>
        <p:nvPicPr>
          <p:cNvPr id="738" name="Google Shape;738;p87"/>
          <p:cNvPicPr preferRelativeResize="0"/>
          <p:nvPr/>
        </p:nvPicPr>
        <p:blipFill>
          <a:blip r:embed="rId3">
            <a:alphaModFix/>
          </a:blip>
          <a:stretch>
            <a:fillRect/>
          </a:stretch>
        </p:blipFill>
        <p:spPr>
          <a:xfrm>
            <a:off x="5770371" y="1512713"/>
            <a:ext cx="2969052" cy="2118074"/>
          </a:xfrm>
          <a:prstGeom prst="rect">
            <a:avLst/>
          </a:prstGeom>
          <a:noFill/>
          <a:ln>
            <a:noFill/>
          </a:ln>
        </p:spPr>
      </p:pic>
      <p:sp>
        <p:nvSpPr>
          <p:cNvPr id="739" name="Google Shape;739;p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61</a:t>
            </a:fld>
            <a:endParaRPr/>
          </a:p>
        </p:txBody>
      </p:sp>
      <p:sp>
        <p:nvSpPr>
          <p:cNvPr id="740" name="Google Shape;740;p87"/>
          <p:cNvSpPr txBox="1"/>
          <p:nvPr/>
        </p:nvSpPr>
        <p:spPr>
          <a:xfrm>
            <a:off x="5770225" y="3741350"/>
            <a:ext cx="2969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The cars drove around the barrier</a:t>
            </a:r>
            <a:endParaRPr/>
          </a:p>
        </p:txBody>
      </p:sp>
      <p:pic>
        <p:nvPicPr>
          <p:cNvPr id="741" name="Google Shape;741;p87"/>
          <p:cNvPicPr preferRelativeResize="0"/>
          <p:nvPr/>
        </p:nvPicPr>
        <p:blipFill rotWithShape="1">
          <a:blip r:embed="rId4">
            <a:alphaModFix/>
          </a:blip>
          <a:srcRect l="47265" t="35065" r="39664" b="47606"/>
          <a:stretch/>
        </p:blipFill>
        <p:spPr>
          <a:xfrm rot="-1256318">
            <a:off x="7663630" y="2619018"/>
            <a:ext cx="373161" cy="49478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3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3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3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3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3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37">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3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88"/>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Time-of-Check to Time-of-Use</a:t>
            </a:r>
            <a:endParaRPr/>
          </a:p>
        </p:txBody>
      </p:sp>
      <p:sp>
        <p:nvSpPr>
          <p:cNvPr id="747" name="Google Shape;747;p88"/>
          <p:cNvSpPr txBox="1">
            <a:spLocks noGrp="1"/>
          </p:cNvSpPr>
          <p:nvPr>
            <p:ph type="body" idx="1"/>
          </p:nvPr>
        </p:nvSpPr>
        <p:spPr>
          <a:xfrm>
            <a:off x="198500" y="1246825"/>
            <a:ext cx="89455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A common failure of ensuring complete mediation involving race conditions</a:t>
            </a:r>
            <a:endParaRPr sz="2000" dirty="0"/>
          </a:p>
          <a:p>
            <a:pPr marL="457200" lvl="0" indent="-342900" algn="l" rtl="0">
              <a:spcBef>
                <a:spcPts val="0"/>
              </a:spcBef>
              <a:spcAft>
                <a:spcPts val="0"/>
              </a:spcAft>
              <a:buSzPts val="1800"/>
              <a:buChar char="●"/>
            </a:pPr>
            <a:r>
              <a:rPr lang="en" sz="2000" dirty="0"/>
              <a:t>Consider the following code:</a:t>
            </a:r>
            <a:endParaRPr sz="2000" b="1" dirty="0">
              <a:latin typeface="Courier New"/>
              <a:ea typeface="Courier New"/>
              <a:cs typeface="Courier New"/>
              <a:sym typeface="Courier New"/>
            </a:endParaRPr>
          </a:p>
        </p:txBody>
      </p:sp>
      <p:sp>
        <p:nvSpPr>
          <p:cNvPr id="748" name="Google Shape;748;p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62</a:t>
            </a:fld>
            <a:endParaRPr/>
          </a:p>
        </p:txBody>
      </p:sp>
      <p:sp>
        <p:nvSpPr>
          <p:cNvPr id="749" name="Google Shape;749;p88"/>
          <p:cNvSpPr txBox="1"/>
          <p:nvPr/>
        </p:nvSpPr>
        <p:spPr>
          <a:xfrm>
            <a:off x="354700" y="2395616"/>
            <a:ext cx="5045700" cy="23397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procedure withdrawal(w)</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 contact central server to get balance</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1. let b := balance</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2. if b &lt; w, abort</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 contact server to set balance</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r>
              <a:rPr lang="en" b="1" dirty="0">
                <a:latin typeface="Courier New"/>
                <a:ea typeface="Courier New"/>
                <a:cs typeface="Courier New"/>
                <a:sym typeface="Courier New"/>
              </a:rPr>
              <a:t>	3. set balance := b - w</a:t>
            </a:r>
            <a:endParaRPr b="1" dirty="0">
              <a:latin typeface="Courier New"/>
              <a:ea typeface="Courier New"/>
              <a:cs typeface="Courier New"/>
              <a:sym typeface="Courier New"/>
            </a:endParaRPr>
          </a:p>
          <a:p>
            <a:pPr marL="0" lvl="0" indent="0" algn="l" rtl="0">
              <a:spcBef>
                <a:spcPts val="0"/>
              </a:spcBef>
              <a:spcAft>
                <a:spcPts val="0"/>
              </a:spcAft>
              <a:buClr>
                <a:schemeClr val="dk1"/>
              </a:buClr>
              <a:buSzPts val="1100"/>
              <a:buFont typeface="Arial"/>
              <a:buNone/>
            </a:pPr>
            <a:endParaRPr b="1" dirty="0">
              <a:latin typeface="Courier New"/>
              <a:ea typeface="Courier New"/>
              <a:cs typeface="Courier New"/>
              <a:sym typeface="Courier New"/>
            </a:endParaRPr>
          </a:p>
          <a:p>
            <a:pPr marL="0" lvl="0" indent="0" algn="l" rtl="0">
              <a:spcBef>
                <a:spcPts val="0"/>
              </a:spcBef>
              <a:spcAft>
                <a:spcPts val="0"/>
              </a:spcAft>
              <a:buNone/>
            </a:pPr>
            <a:r>
              <a:rPr lang="en" b="1" dirty="0">
                <a:latin typeface="Courier New"/>
                <a:ea typeface="Courier New"/>
                <a:cs typeface="Courier New"/>
                <a:sym typeface="Courier New"/>
              </a:rPr>
              <a:t>	4. give w dollars to user</a:t>
            </a:r>
            <a:endParaRPr b="1" dirty="0">
              <a:latin typeface="Courier New"/>
              <a:ea typeface="Courier New"/>
              <a:cs typeface="Courier New"/>
              <a:sym typeface="Courier New"/>
            </a:endParaRPr>
          </a:p>
        </p:txBody>
      </p:sp>
      <p:sp>
        <p:nvSpPr>
          <p:cNvPr id="750" name="Google Shape;750;p88"/>
          <p:cNvSpPr txBox="1"/>
          <p:nvPr/>
        </p:nvSpPr>
        <p:spPr>
          <a:xfrm>
            <a:off x="5556600" y="3041750"/>
            <a:ext cx="3336000" cy="831300"/>
          </a:xfrm>
          <a:prstGeom prst="rect">
            <a:avLst/>
          </a:prstGeom>
          <a:solidFill>
            <a:schemeClr val="accent4"/>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t>Suppose you have $5 in your account. How can you trick this system into giving you more than $5?</a:t>
            </a:r>
            <a:endParaRPr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4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49">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49">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49">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49">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49">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49">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49">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49">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74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8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Time-of-Check to Time-of-Use</a:t>
            </a:r>
            <a:endParaRPr/>
          </a:p>
        </p:txBody>
      </p:sp>
      <p:sp>
        <p:nvSpPr>
          <p:cNvPr id="756" name="Google Shape;756;p8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63</a:t>
            </a:fld>
            <a:endParaRPr/>
          </a:p>
        </p:txBody>
      </p:sp>
      <p:sp>
        <p:nvSpPr>
          <p:cNvPr id="757" name="Google Shape;757;p89"/>
          <p:cNvSpPr txBox="1"/>
          <p:nvPr/>
        </p:nvSpPr>
        <p:spPr>
          <a:xfrm>
            <a:off x="884300" y="1246825"/>
            <a:ext cx="4131000" cy="10308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1200"/>
              </a:spcAft>
              <a:buNone/>
            </a:pPr>
            <a:r>
              <a:rPr lang="en" b="1">
                <a:solidFill>
                  <a:srgbClr val="000000"/>
                </a:solidFill>
                <a:latin typeface="Courier New"/>
                <a:ea typeface="Courier New"/>
                <a:cs typeface="Courier New"/>
                <a:sym typeface="Courier New"/>
              </a:rPr>
              <a:t>withdrawal(5)</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1. let b :=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2. if b &lt; w, abort</a:t>
            </a:r>
            <a:endParaRPr b="1">
              <a:solidFill>
                <a:srgbClr val="000000"/>
              </a:solidFill>
              <a:latin typeface="Courier New"/>
              <a:ea typeface="Courier New"/>
              <a:cs typeface="Courier New"/>
              <a:sym typeface="Courier New"/>
            </a:endParaRPr>
          </a:p>
        </p:txBody>
      </p:sp>
      <p:sp>
        <p:nvSpPr>
          <p:cNvPr id="758" name="Google Shape;758;p89"/>
          <p:cNvSpPr txBox="1"/>
          <p:nvPr/>
        </p:nvSpPr>
        <p:spPr>
          <a:xfrm>
            <a:off x="5121575" y="1747400"/>
            <a:ext cx="3718800" cy="3264900"/>
          </a:xfrm>
          <a:prstGeom prst="rect">
            <a:avLst/>
          </a:prstGeom>
          <a:noFill/>
          <a:ln>
            <a:noFill/>
          </a:ln>
        </p:spPr>
        <p:txBody>
          <a:bodyPr spcFirstLastPara="1" wrap="square" lIns="91425" tIns="91425" rIns="91425" bIns="91425" anchor="t" anchorCtr="0">
            <a:normAutofit/>
          </a:bodyPr>
          <a:lstStyle/>
          <a:p>
            <a:pPr marL="0" lvl="0" indent="0" algn="l" rtl="0">
              <a:lnSpc>
                <a:spcPct val="105000"/>
              </a:lnSpc>
              <a:spcBef>
                <a:spcPts val="0"/>
              </a:spcBef>
              <a:spcAft>
                <a:spcPts val="0"/>
              </a:spcAft>
              <a:buNone/>
            </a:pPr>
            <a:r>
              <a:rPr lang="en" b="1">
                <a:solidFill>
                  <a:srgbClr val="000000"/>
                </a:solidFill>
                <a:latin typeface="Courier New"/>
                <a:ea typeface="Courier New"/>
                <a:cs typeface="Courier New"/>
                <a:sym typeface="Courier New"/>
              </a:rPr>
              <a:t>withdrawal(5)</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1. let b :=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2. if b &lt; w, abort</a:t>
            </a:r>
            <a:br>
              <a:rPr lang="en" b="1">
                <a:solidFill>
                  <a:srgbClr val="000000"/>
                </a:solidFill>
                <a:latin typeface="Courier New"/>
                <a:ea typeface="Courier New"/>
                <a:cs typeface="Courier New"/>
                <a:sym typeface="Courier New"/>
              </a:rPr>
            </a:br>
            <a:endParaRPr b="1">
              <a:solidFill>
                <a:srgbClr val="000000"/>
              </a:solidFill>
              <a:latin typeface="Courier New"/>
              <a:ea typeface="Courier New"/>
              <a:cs typeface="Courier New"/>
              <a:sym typeface="Courier New"/>
            </a:endParaRPr>
          </a:p>
          <a:p>
            <a:pPr marL="0" lvl="0" indent="0" algn="l" rtl="0">
              <a:lnSpc>
                <a:spcPct val="105000"/>
              </a:lnSpc>
              <a:spcBef>
                <a:spcPts val="1200"/>
              </a:spcBef>
              <a:spcAft>
                <a:spcPts val="1200"/>
              </a:spcAft>
              <a:buNone/>
            </a:pPr>
            <a:r>
              <a:rPr lang="en" b="1">
                <a:solidFill>
                  <a:srgbClr val="000000"/>
                </a:solidFill>
                <a:latin typeface="Courier New"/>
                <a:ea typeface="Courier New"/>
                <a:cs typeface="Courier New"/>
                <a:sym typeface="Courier New"/>
              </a:rPr>
              <a:t>// contact server to set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3. set balance := b - w</a:t>
            </a:r>
            <a:br>
              <a:rPr lang="en" b="1">
                <a:solidFill>
                  <a:srgbClr val="000000"/>
                </a:solidFill>
                <a:latin typeface="Courier New"/>
                <a:ea typeface="Courier New"/>
                <a:cs typeface="Courier New"/>
                <a:sym typeface="Courier New"/>
              </a:rPr>
            </a:b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4. give w dollars to user</a:t>
            </a:r>
            <a:endParaRPr sz="1800" b="1">
              <a:solidFill>
                <a:srgbClr val="000000"/>
              </a:solidFill>
            </a:endParaRPr>
          </a:p>
        </p:txBody>
      </p:sp>
      <p:sp>
        <p:nvSpPr>
          <p:cNvPr id="759" name="Google Shape;759;p89"/>
          <p:cNvSpPr txBox="1"/>
          <p:nvPr/>
        </p:nvSpPr>
        <p:spPr>
          <a:xfrm>
            <a:off x="884300" y="3789500"/>
            <a:ext cx="3892800" cy="1079100"/>
          </a:xfrm>
          <a:prstGeom prst="rect">
            <a:avLst/>
          </a:prstGeom>
          <a:noFill/>
          <a:ln>
            <a:noFill/>
          </a:ln>
        </p:spPr>
        <p:txBody>
          <a:bodyPr spcFirstLastPara="1" wrap="square" lIns="91425" tIns="91425" rIns="91425" bIns="91425" anchor="t" anchorCtr="0">
            <a:spAutoFit/>
          </a:bodyPr>
          <a:lstStyle/>
          <a:p>
            <a:pPr marL="0" lvl="0" indent="0" algn="l" rtl="0">
              <a:lnSpc>
                <a:spcPct val="105000"/>
              </a:lnSpc>
              <a:spcBef>
                <a:spcPts val="0"/>
              </a:spcBef>
              <a:spcAft>
                <a:spcPts val="1200"/>
              </a:spcAft>
              <a:buNone/>
            </a:pPr>
            <a:r>
              <a:rPr lang="en" b="1">
                <a:solidFill>
                  <a:srgbClr val="000000"/>
                </a:solidFill>
                <a:latin typeface="Courier New"/>
                <a:ea typeface="Courier New"/>
                <a:cs typeface="Courier New"/>
                <a:sym typeface="Courier New"/>
              </a:rPr>
              <a:t>// contact server to set balance</a:t>
            </a: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3. set balance := b - w</a:t>
            </a:r>
            <a:br>
              <a:rPr lang="en" b="1">
                <a:solidFill>
                  <a:srgbClr val="000000"/>
                </a:solidFill>
                <a:latin typeface="Courier New"/>
                <a:ea typeface="Courier New"/>
                <a:cs typeface="Courier New"/>
                <a:sym typeface="Courier New"/>
              </a:rPr>
            </a:br>
            <a:br>
              <a:rPr lang="en" b="1">
                <a:solidFill>
                  <a:srgbClr val="000000"/>
                </a:solidFill>
                <a:latin typeface="Courier New"/>
                <a:ea typeface="Courier New"/>
                <a:cs typeface="Courier New"/>
                <a:sym typeface="Courier New"/>
              </a:rPr>
            </a:br>
            <a:r>
              <a:rPr lang="en" b="1">
                <a:solidFill>
                  <a:srgbClr val="000000"/>
                </a:solidFill>
                <a:latin typeface="Courier New"/>
                <a:ea typeface="Courier New"/>
                <a:cs typeface="Courier New"/>
                <a:sym typeface="Courier New"/>
              </a:rPr>
              <a:t>4. give w dollars to user</a:t>
            </a:r>
            <a:endParaRPr/>
          </a:p>
        </p:txBody>
      </p:sp>
      <p:grpSp>
        <p:nvGrpSpPr>
          <p:cNvPr id="760" name="Google Shape;760;p89"/>
          <p:cNvGrpSpPr/>
          <p:nvPr/>
        </p:nvGrpSpPr>
        <p:grpSpPr>
          <a:xfrm>
            <a:off x="3719300" y="3789500"/>
            <a:ext cx="4203700" cy="1010375"/>
            <a:chOff x="3719300" y="3789500"/>
            <a:chExt cx="4203700" cy="1010375"/>
          </a:xfrm>
        </p:grpSpPr>
        <p:cxnSp>
          <p:nvCxnSpPr>
            <p:cNvPr id="761" name="Google Shape;761;p89"/>
            <p:cNvCxnSpPr/>
            <p:nvPr/>
          </p:nvCxnSpPr>
          <p:spPr>
            <a:xfrm flipH="1">
              <a:off x="3719300" y="4599775"/>
              <a:ext cx="1530900" cy="81000"/>
            </a:xfrm>
            <a:prstGeom prst="straightConnector1">
              <a:avLst/>
            </a:prstGeom>
            <a:noFill/>
            <a:ln w="19050" cap="flat" cmpd="sng">
              <a:solidFill>
                <a:srgbClr val="595959"/>
              </a:solidFill>
              <a:prstDash val="solid"/>
              <a:round/>
              <a:headEnd type="none" w="med" len="med"/>
              <a:tailEnd type="triangle" w="med" len="med"/>
            </a:ln>
          </p:spPr>
        </p:cxnSp>
        <p:cxnSp>
          <p:nvCxnSpPr>
            <p:cNvPr id="762" name="Google Shape;762;p89"/>
            <p:cNvCxnSpPr/>
            <p:nvPr/>
          </p:nvCxnSpPr>
          <p:spPr>
            <a:xfrm rot="10800000">
              <a:off x="6623675" y="3789500"/>
              <a:ext cx="0" cy="778800"/>
            </a:xfrm>
            <a:prstGeom prst="straightConnector1">
              <a:avLst/>
            </a:prstGeom>
            <a:noFill/>
            <a:ln w="19050" cap="flat" cmpd="sng">
              <a:solidFill>
                <a:srgbClr val="595959"/>
              </a:solidFill>
              <a:prstDash val="solid"/>
              <a:round/>
              <a:headEnd type="none" w="med" len="med"/>
              <a:tailEnd type="triangle" w="med" len="med"/>
            </a:ln>
          </p:spPr>
        </p:cxnSp>
        <p:sp>
          <p:nvSpPr>
            <p:cNvPr id="763" name="Google Shape;763;p89"/>
            <p:cNvSpPr txBox="1"/>
            <p:nvPr/>
          </p:nvSpPr>
          <p:spPr>
            <a:xfrm>
              <a:off x="4969500" y="4399675"/>
              <a:ext cx="2953500" cy="400200"/>
            </a:xfrm>
            <a:prstGeom prst="rect">
              <a:avLst/>
            </a:prstGeom>
            <a:solidFill>
              <a:srgbClr val="FFAB40"/>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t>The machine gives you $10!</a:t>
              </a:r>
              <a:endParaRPr/>
            </a:p>
          </p:txBody>
        </p:sp>
      </p:grpSp>
      <p:cxnSp>
        <p:nvCxnSpPr>
          <p:cNvPr id="764" name="Google Shape;764;p89"/>
          <p:cNvCxnSpPr/>
          <p:nvPr/>
        </p:nvCxnSpPr>
        <p:spPr>
          <a:xfrm>
            <a:off x="554400" y="1403525"/>
            <a:ext cx="0" cy="3417600"/>
          </a:xfrm>
          <a:prstGeom prst="straightConnector1">
            <a:avLst/>
          </a:prstGeom>
          <a:noFill/>
          <a:ln w="9525" cap="flat" cmpd="sng">
            <a:solidFill>
              <a:srgbClr val="595959"/>
            </a:solidFill>
            <a:prstDash val="solid"/>
            <a:round/>
            <a:headEnd type="none" w="med" len="med"/>
            <a:tailEnd type="triangle" w="med" len="med"/>
          </a:ln>
        </p:spPr>
      </p:cxnSp>
      <p:sp>
        <p:nvSpPr>
          <p:cNvPr id="765" name="Google Shape;765;p89"/>
          <p:cNvSpPr txBox="1"/>
          <p:nvPr/>
        </p:nvSpPr>
        <p:spPr>
          <a:xfrm rot="-5400000">
            <a:off x="-1298400" y="2912225"/>
            <a:ext cx="3375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Time</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9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dirty="0"/>
              <a:t>Don’t Rely on Security Through Obscurity</a:t>
            </a:r>
            <a:endParaRPr dirty="0"/>
          </a:p>
        </p:txBody>
      </p:sp>
      <p:sp>
        <p:nvSpPr>
          <p:cNvPr id="771" name="Google Shape;771;p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64</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9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Accident on Motorway</a:t>
            </a:r>
            <a:endParaRPr/>
          </a:p>
        </p:txBody>
      </p:sp>
      <p:pic>
        <p:nvPicPr>
          <p:cNvPr id="778" name="Google Shape;778;p91"/>
          <p:cNvPicPr preferRelativeResize="0"/>
          <p:nvPr/>
        </p:nvPicPr>
        <p:blipFill>
          <a:blip r:embed="rId3">
            <a:alphaModFix/>
          </a:blip>
          <a:stretch>
            <a:fillRect/>
          </a:stretch>
        </p:blipFill>
        <p:spPr>
          <a:xfrm>
            <a:off x="561025" y="1454000"/>
            <a:ext cx="2250675" cy="2995200"/>
          </a:xfrm>
          <a:prstGeom prst="rect">
            <a:avLst/>
          </a:prstGeom>
          <a:noFill/>
          <a:ln>
            <a:noFill/>
          </a:ln>
        </p:spPr>
      </p:pic>
      <p:pic>
        <p:nvPicPr>
          <p:cNvPr id="779" name="Google Shape;779;p91"/>
          <p:cNvPicPr preferRelativeResize="0"/>
          <p:nvPr/>
        </p:nvPicPr>
        <p:blipFill>
          <a:blip r:embed="rId4">
            <a:alphaModFix/>
          </a:blip>
          <a:stretch>
            <a:fillRect/>
          </a:stretch>
        </p:blipFill>
        <p:spPr>
          <a:xfrm>
            <a:off x="3213327" y="1455038"/>
            <a:ext cx="2524886" cy="1895565"/>
          </a:xfrm>
          <a:prstGeom prst="rect">
            <a:avLst/>
          </a:prstGeom>
          <a:noFill/>
          <a:ln>
            <a:noFill/>
          </a:ln>
        </p:spPr>
      </p:pic>
      <p:pic>
        <p:nvPicPr>
          <p:cNvPr id="780" name="Google Shape;780;p91"/>
          <p:cNvPicPr preferRelativeResize="0"/>
          <p:nvPr/>
        </p:nvPicPr>
        <p:blipFill>
          <a:blip r:embed="rId5">
            <a:alphaModFix/>
          </a:blip>
          <a:stretch>
            <a:fillRect/>
          </a:stretch>
        </p:blipFill>
        <p:spPr>
          <a:xfrm>
            <a:off x="6098401" y="1454006"/>
            <a:ext cx="2524900" cy="1897645"/>
          </a:xfrm>
          <a:prstGeom prst="rect">
            <a:avLst/>
          </a:prstGeom>
          <a:noFill/>
          <a:ln>
            <a:noFill/>
          </a:ln>
        </p:spPr>
      </p:pic>
      <p:sp>
        <p:nvSpPr>
          <p:cNvPr id="781" name="Google Shape;781;p9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65</a:t>
            </a:fld>
            <a:endParaRPr/>
          </a:p>
        </p:txBody>
      </p:sp>
      <p:sp>
        <p:nvSpPr>
          <p:cNvPr id="782" name="Google Shape;782;p91"/>
          <p:cNvSpPr txBox="1"/>
          <p:nvPr/>
        </p:nvSpPr>
        <p:spPr>
          <a:xfrm>
            <a:off x="3213375" y="3466725"/>
            <a:ext cx="2524800" cy="67707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t>Here’s the hidden computer inside the sign.</a:t>
            </a:r>
            <a:endParaRPr sz="1600" dirty="0"/>
          </a:p>
        </p:txBody>
      </p:sp>
      <p:sp>
        <p:nvSpPr>
          <p:cNvPr id="783" name="Google Shape;783;p91"/>
          <p:cNvSpPr txBox="1"/>
          <p:nvPr/>
        </p:nvSpPr>
        <p:spPr>
          <a:xfrm>
            <a:off x="561025" y="4566525"/>
            <a:ext cx="2250600" cy="430857"/>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t>Here’s a highway sign.</a:t>
            </a:r>
            <a:endParaRPr sz="1600" dirty="0"/>
          </a:p>
        </p:txBody>
      </p:sp>
      <p:sp>
        <p:nvSpPr>
          <p:cNvPr id="784" name="Google Shape;784;p91"/>
          <p:cNvSpPr txBox="1"/>
          <p:nvPr/>
        </p:nvSpPr>
        <p:spPr>
          <a:xfrm>
            <a:off x="6098450" y="3466725"/>
            <a:ext cx="2524800" cy="92329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solidFill>
                  <a:schemeClr val="dk1"/>
                </a:solidFill>
              </a:rPr>
              <a:t>Here’s the control panel. Most signs use the default password, </a:t>
            </a:r>
            <a:r>
              <a:rPr lang="en" sz="1600" b="1" dirty="0">
                <a:solidFill>
                  <a:schemeClr val="dk1"/>
                </a:solidFill>
                <a:latin typeface="Courier New"/>
                <a:ea typeface="Courier New"/>
                <a:cs typeface="Courier New"/>
                <a:sym typeface="Courier New"/>
              </a:rPr>
              <a:t>DOTS</a:t>
            </a:r>
            <a:r>
              <a:rPr lang="en" sz="1600" dirty="0">
                <a:solidFill>
                  <a:schemeClr val="dk1"/>
                </a:solidFill>
              </a:rPr>
              <a:t>.</a:t>
            </a:r>
            <a:endParaRPr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9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Caution! Zombies Ahead!!!</a:t>
            </a:r>
            <a:endParaRPr/>
          </a:p>
        </p:txBody>
      </p:sp>
      <p:pic>
        <p:nvPicPr>
          <p:cNvPr id="790" name="Google Shape;790;p92"/>
          <p:cNvPicPr preferRelativeResize="0"/>
          <p:nvPr/>
        </p:nvPicPr>
        <p:blipFill>
          <a:blip r:embed="rId3">
            <a:alphaModFix/>
          </a:blip>
          <a:stretch>
            <a:fillRect/>
          </a:stretch>
        </p:blipFill>
        <p:spPr>
          <a:xfrm>
            <a:off x="81850" y="1797200"/>
            <a:ext cx="8980301" cy="2547650"/>
          </a:xfrm>
          <a:prstGeom prst="rect">
            <a:avLst/>
          </a:prstGeom>
          <a:noFill/>
          <a:ln>
            <a:noFill/>
          </a:ln>
        </p:spPr>
      </p:pic>
      <p:sp>
        <p:nvSpPr>
          <p:cNvPr id="792" name="Google Shape;792;p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66</a:t>
            </a:fld>
            <a:endParaRPr/>
          </a:p>
        </p:txBody>
      </p:sp>
      <p:sp>
        <p:nvSpPr>
          <p:cNvPr id="4" name="Google Shape;800;p93">
            <a:extLst>
              <a:ext uri="{FF2B5EF4-FFF2-40B4-BE49-F238E27FC236}">
                <a16:creationId xmlns:a16="http://schemas.microsoft.com/office/drawing/2014/main" id="{5108CB61-C48A-C985-B896-C239A3CA4759}"/>
              </a:ext>
            </a:extLst>
          </p:cNvPr>
          <p:cNvSpPr txBox="1">
            <a:spLocks/>
          </p:cNvSpPr>
          <p:nvPr/>
        </p:nvSpPr>
        <p:spPr>
          <a:xfrm>
            <a:off x="627008" y="4559071"/>
            <a:ext cx="81198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1pPr>
            <a:lvl2pPr marL="914400" marR="0" lvl="1"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3pPr>
            <a:lvl4pPr marL="1828800" marR="0" lvl="3"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ctr" rtl="0">
              <a:lnSpc>
                <a:spcPct val="115000"/>
              </a:lnSpc>
              <a:spcBef>
                <a:spcPts val="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pPr marL="0" indent="0">
              <a:buFont typeface="Arial"/>
              <a:buNone/>
            </a:pPr>
            <a:r>
              <a:rPr lang="en-US" sz="1800" b="1"/>
              <a:t>Takeaway</a:t>
            </a:r>
            <a:r>
              <a:rPr lang="en-US" sz="1800"/>
              <a:t>: Shannon’s maxim/Don’t rely on security through obscurity</a:t>
            </a:r>
            <a:endParaRPr lang="en-US" sz="1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94"/>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Shannon’s Maxim</a:t>
            </a:r>
            <a:endParaRPr/>
          </a:p>
        </p:txBody>
      </p:sp>
      <p:sp>
        <p:nvSpPr>
          <p:cNvPr id="807" name="Google Shape;807;p94"/>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b="1" dirty="0"/>
              <a:t>Shannon’s maxim</a:t>
            </a:r>
            <a:r>
              <a:rPr lang="en" sz="2000" dirty="0"/>
              <a:t>: “The enemy knows the system”</a:t>
            </a:r>
          </a:p>
          <a:p>
            <a:pPr marL="457200" lvl="0" indent="-342900" algn="l" rtl="0">
              <a:spcBef>
                <a:spcPts val="0"/>
              </a:spcBef>
              <a:spcAft>
                <a:spcPts val="0"/>
              </a:spcAft>
              <a:buSzPts val="1800"/>
              <a:buChar char="●"/>
            </a:pPr>
            <a:endParaRPr sz="2000" dirty="0"/>
          </a:p>
          <a:p>
            <a:pPr marL="457200" lvl="0" indent="-342900" algn="l" rtl="0">
              <a:spcBef>
                <a:spcPts val="0"/>
              </a:spcBef>
              <a:spcAft>
                <a:spcPts val="0"/>
              </a:spcAft>
              <a:buSzPts val="1800"/>
              <a:buChar char="●"/>
            </a:pPr>
            <a:r>
              <a:rPr lang="en" sz="2000" dirty="0"/>
              <a:t>You should never rely on obscurity as part of your security. Always assume that the attacker knows every detail about the system you are working with (algorithms, hardware, defenses, etc.).</a:t>
            </a:r>
            <a:endParaRPr sz="2000" dirty="0"/>
          </a:p>
        </p:txBody>
      </p:sp>
      <p:sp>
        <p:nvSpPr>
          <p:cNvPr id="808" name="Google Shape;808;p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67</a:t>
            </a:fld>
            <a:endParaRPr/>
          </a:p>
        </p:txBody>
      </p:sp>
      <p:sp>
        <p:nvSpPr>
          <p:cNvPr id="809" name="Google Shape;809;p94"/>
          <p:cNvSpPr txBox="1"/>
          <p:nvPr/>
        </p:nvSpPr>
        <p:spPr>
          <a:xfrm>
            <a:off x="5869850" y="3230125"/>
            <a:ext cx="2524800" cy="166196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dirty="0"/>
              <a:t>Assume the attacker knows where the “secret” control panel is located, and has read the manual with instructions on resetting the password.</a:t>
            </a:r>
            <a:endParaRPr sz="1600" dirty="0"/>
          </a:p>
        </p:txBody>
      </p:sp>
      <p:pic>
        <p:nvPicPr>
          <p:cNvPr id="810" name="Google Shape;810;p94"/>
          <p:cNvPicPr preferRelativeResize="0"/>
          <p:nvPr/>
        </p:nvPicPr>
        <p:blipFill>
          <a:blip r:embed="rId3">
            <a:alphaModFix/>
          </a:blip>
          <a:stretch>
            <a:fillRect/>
          </a:stretch>
        </p:blipFill>
        <p:spPr>
          <a:xfrm>
            <a:off x="5869801" y="1301606"/>
            <a:ext cx="2524900" cy="189764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9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Use Fail-Safe Defaults</a:t>
            </a:r>
            <a:endParaRPr/>
          </a:p>
        </p:txBody>
      </p:sp>
      <p:sp>
        <p:nvSpPr>
          <p:cNvPr id="816" name="Google Shape;816;p9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68</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96"/>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Guarded rooms</a:t>
            </a:r>
            <a:endParaRPr dirty="0"/>
          </a:p>
        </p:txBody>
      </p:sp>
      <p:sp>
        <p:nvSpPr>
          <p:cNvPr id="823" name="Google Shape;823;p96"/>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The rooms are guarded by electronic card keys</a:t>
            </a:r>
            <a:endParaRPr sz="2000" dirty="0"/>
          </a:p>
          <a:p>
            <a:pPr marL="457200" lvl="0" indent="-342900" algn="l" rtl="0">
              <a:spcBef>
                <a:spcPts val="0"/>
              </a:spcBef>
              <a:spcAft>
                <a:spcPts val="0"/>
              </a:spcAft>
              <a:buSzPts val="1800"/>
              <a:buChar char="●"/>
            </a:pPr>
            <a:r>
              <a:rPr lang="en" sz="2000" dirty="0"/>
              <a:t>What do you do if the power goes out?</a:t>
            </a:r>
            <a:endParaRPr sz="2000" dirty="0"/>
          </a:p>
          <a:p>
            <a:pPr marL="914400" lvl="1" indent="-317500" algn="l" rtl="0">
              <a:spcBef>
                <a:spcPts val="0"/>
              </a:spcBef>
              <a:spcAft>
                <a:spcPts val="0"/>
              </a:spcAft>
              <a:buSzPts val="1400"/>
              <a:buChar char="○"/>
            </a:pPr>
            <a:r>
              <a:rPr lang="en" sz="1600" b="1" dirty="0"/>
              <a:t>Fail closed</a:t>
            </a:r>
            <a:r>
              <a:rPr lang="en" sz="1600" dirty="0"/>
              <a:t>: No one can get in if the power is out</a:t>
            </a:r>
            <a:endParaRPr sz="1600" dirty="0"/>
          </a:p>
          <a:p>
            <a:pPr marL="914400" lvl="1" indent="-317500" algn="l" rtl="0">
              <a:spcBef>
                <a:spcPts val="0"/>
              </a:spcBef>
              <a:spcAft>
                <a:spcPts val="0"/>
              </a:spcAft>
              <a:buSzPts val="1400"/>
              <a:buChar char="○"/>
            </a:pPr>
            <a:r>
              <a:rPr lang="en" sz="1600" b="1" dirty="0"/>
              <a:t>Fail open</a:t>
            </a:r>
            <a:r>
              <a:rPr lang="en" sz="1600" dirty="0"/>
              <a:t>: Anyone can get in if the power goes out</a:t>
            </a:r>
            <a:endParaRPr sz="1600" dirty="0"/>
          </a:p>
          <a:p>
            <a:pPr marL="457200" lvl="0" indent="-342900" algn="l" rtl="0">
              <a:spcBef>
                <a:spcPts val="0"/>
              </a:spcBef>
              <a:spcAft>
                <a:spcPts val="0"/>
              </a:spcAft>
              <a:buSzPts val="1800"/>
              <a:buChar char="●"/>
            </a:pPr>
            <a:r>
              <a:rPr lang="en" sz="2000" dirty="0"/>
              <a:t>What’s the best option to choose for closets with expensive equipment? What about emergency exit doors?</a:t>
            </a:r>
            <a:endParaRPr sz="2000" dirty="0"/>
          </a:p>
          <a:p>
            <a:pPr marL="457200" lvl="0" indent="-342900" algn="l" rtl="0">
              <a:spcBef>
                <a:spcPts val="0"/>
              </a:spcBef>
              <a:spcAft>
                <a:spcPts val="0"/>
              </a:spcAft>
              <a:buSzPts val="1800"/>
              <a:buChar char="●"/>
            </a:pPr>
            <a:r>
              <a:rPr lang="en" sz="2000" b="1" dirty="0"/>
              <a:t>Takeaway</a:t>
            </a:r>
            <a:r>
              <a:rPr lang="en" sz="2000" dirty="0"/>
              <a:t>: Use fail-safe defaults</a:t>
            </a:r>
            <a:endParaRPr sz="2000" dirty="0"/>
          </a:p>
        </p:txBody>
      </p:sp>
      <p:pic>
        <p:nvPicPr>
          <p:cNvPr id="824" name="Google Shape;824;p96"/>
          <p:cNvPicPr preferRelativeResize="0"/>
          <p:nvPr/>
        </p:nvPicPr>
        <p:blipFill>
          <a:blip r:embed="rId3">
            <a:alphaModFix/>
          </a:blip>
          <a:stretch>
            <a:fillRect/>
          </a:stretch>
        </p:blipFill>
        <p:spPr>
          <a:xfrm>
            <a:off x="5809162" y="1565987"/>
            <a:ext cx="3208724" cy="3127273"/>
          </a:xfrm>
          <a:prstGeom prst="rect">
            <a:avLst/>
          </a:prstGeom>
          <a:noFill/>
          <a:ln>
            <a:noFill/>
          </a:ln>
        </p:spPr>
      </p:pic>
      <p:sp>
        <p:nvSpPr>
          <p:cNvPr id="825" name="Google Shape;825;p96"/>
          <p:cNvSpPr/>
          <p:nvPr/>
        </p:nvSpPr>
        <p:spPr>
          <a:xfrm>
            <a:off x="5476525" y="3875463"/>
            <a:ext cx="1156500" cy="8178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2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1"/>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US" sz="2400" dirty="0"/>
              <a:t>Understand </a:t>
            </a:r>
            <a:r>
              <a:rPr lang="en-US" sz="2400" b="1" dirty="0"/>
              <a:t>fundamental</a:t>
            </a:r>
            <a:r>
              <a:rPr lang="en-US" sz="2400" dirty="0"/>
              <a:t> concepts of security</a:t>
            </a:r>
            <a:endParaRPr sz="2400" dirty="0"/>
          </a:p>
          <a:p>
            <a:pPr marL="457200" lvl="0" indent="-342900" algn="l" rtl="0">
              <a:spcBef>
                <a:spcPts val="0"/>
              </a:spcBef>
              <a:spcAft>
                <a:spcPts val="0"/>
              </a:spcAft>
              <a:buSzPts val="1800"/>
              <a:buChar char="●"/>
            </a:pPr>
            <a:r>
              <a:rPr lang="en" sz="2400" dirty="0"/>
              <a:t>Understand security vulnerabilities, threats and their significance</a:t>
            </a:r>
            <a:endParaRPr sz="2400" dirty="0"/>
          </a:p>
          <a:p>
            <a:pPr marL="457200" lvl="0" indent="-342900" algn="l" rtl="0">
              <a:spcBef>
                <a:spcPts val="0"/>
              </a:spcBef>
              <a:spcAft>
                <a:spcPts val="0"/>
              </a:spcAft>
              <a:buSzPts val="1800"/>
              <a:buChar char="●"/>
            </a:pPr>
            <a:r>
              <a:rPr lang="en" sz="2400" dirty="0"/>
              <a:t>Understand how attacks work in practice</a:t>
            </a:r>
          </a:p>
          <a:p>
            <a:r>
              <a:rPr lang="en-US" sz="2400" dirty="0"/>
              <a:t>Understand security properties, and build computer systems with robust security properties</a:t>
            </a:r>
            <a:endParaRPr sz="2400" dirty="0"/>
          </a:p>
          <a:p>
            <a:pPr marL="0" lvl="0" indent="0" algn="l" rtl="0">
              <a:spcBef>
                <a:spcPts val="1200"/>
              </a:spcBef>
              <a:spcAft>
                <a:spcPts val="0"/>
              </a:spcAft>
              <a:buNone/>
            </a:pPr>
            <a:endParaRPr sz="2400" dirty="0"/>
          </a:p>
          <a:p>
            <a:pPr marL="457200" lvl="0" indent="-342900" algn="l" rtl="0">
              <a:spcBef>
                <a:spcPts val="1200"/>
              </a:spcBef>
              <a:spcAft>
                <a:spcPts val="0"/>
              </a:spcAft>
              <a:buSzPts val="1800"/>
              <a:buChar char="●"/>
            </a:pPr>
            <a:r>
              <a:rPr lang="en" sz="2400" dirty="0"/>
              <a:t>What mistakes </a:t>
            </a:r>
            <a:r>
              <a:rPr lang="en" sz="2400" i="1" dirty="0"/>
              <a:t>not to make!</a:t>
            </a:r>
          </a:p>
        </p:txBody>
      </p:sp>
      <p:sp>
        <p:nvSpPr>
          <p:cNvPr id="186" name="Google Shape;186;p21"/>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Learning Objectives</a:t>
            </a:r>
            <a:endParaRPr/>
          </a:p>
        </p:txBody>
      </p:sp>
      <p:sp>
        <p:nvSpPr>
          <p:cNvPr id="187" name="Google Shape;187;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97"/>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Security Principle: Use Fail-Safe Defaults</a:t>
            </a:r>
            <a:endParaRPr dirty="0"/>
          </a:p>
        </p:txBody>
      </p:sp>
      <p:sp>
        <p:nvSpPr>
          <p:cNvPr id="832" name="Google Shape;832;p97"/>
          <p:cNvSpPr txBox="1">
            <a:spLocks noGrp="1"/>
          </p:cNvSpPr>
          <p:nvPr>
            <p:ph type="body" idx="1"/>
          </p:nvPr>
        </p:nvSpPr>
        <p:spPr>
          <a:xfrm>
            <a:off x="198500" y="1246825"/>
            <a:ext cx="5142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Choose default settings that “fail safe,” </a:t>
            </a:r>
            <a:r>
              <a:rPr lang="en" sz="2000" b="1" dirty="0"/>
              <a:t>balancing security with usability when a system goes down</a:t>
            </a:r>
          </a:p>
          <a:p>
            <a:pPr marL="914400" lvl="1" indent="-317500" algn="l" rtl="0">
              <a:spcBef>
                <a:spcPts val="0"/>
              </a:spcBef>
              <a:spcAft>
                <a:spcPts val="0"/>
              </a:spcAft>
              <a:buSzPts val="1400"/>
              <a:buChar char="○"/>
            </a:pPr>
            <a:r>
              <a:rPr lang="en" sz="1800" dirty="0"/>
              <a:t>This can be hard to determine</a:t>
            </a:r>
            <a:endParaRPr sz="1800" dirty="0"/>
          </a:p>
        </p:txBody>
      </p:sp>
      <p:sp>
        <p:nvSpPr>
          <p:cNvPr id="833" name="Google Shape;833;p9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70</a:t>
            </a:fld>
            <a:endParaRPr/>
          </a:p>
        </p:txBody>
      </p:sp>
      <p:pic>
        <p:nvPicPr>
          <p:cNvPr id="834" name="Google Shape;834;p97"/>
          <p:cNvPicPr preferRelativeResize="0"/>
          <p:nvPr/>
        </p:nvPicPr>
        <p:blipFill>
          <a:blip r:embed="rId3">
            <a:alphaModFix/>
          </a:blip>
          <a:stretch>
            <a:fillRect/>
          </a:stretch>
        </p:blipFill>
        <p:spPr>
          <a:xfrm>
            <a:off x="5809162" y="1565987"/>
            <a:ext cx="3208724" cy="3127273"/>
          </a:xfrm>
          <a:prstGeom prst="rect">
            <a:avLst/>
          </a:prstGeom>
          <a:noFill/>
          <a:ln>
            <a:noFill/>
          </a:ln>
        </p:spPr>
      </p:pic>
      <p:sp>
        <p:nvSpPr>
          <p:cNvPr id="835" name="Google Shape;835;p97"/>
          <p:cNvSpPr/>
          <p:nvPr/>
        </p:nvSpPr>
        <p:spPr>
          <a:xfrm>
            <a:off x="5476525" y="3875463"/>
            <a:ext cx="1156500" cy="8178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9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Design in Security from the Start</a:t>
            </a:r>
            <a:endParaRPr dirty="0"/>
          </a:p>
        </p:txBody>
      </p:sp>
      <p:sp>
        <p:nvSpPr>
          <p:cNvPr id="841" name="Google Shape;841;p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71</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99"/>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 Design in Security from the Start</a:t>
            </a:r>
            <a:endParaRPr/>
          </a:p>
        </p:txBody>
      </p:sp>
      <p:sp>
        <p:nvSpPr>
          <p:cNvPr id="848" name="Google Shape;848;p99"/>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When building a new system, include security as part of the design considerations rather than patching it after the fact</a:t>
            </a:r>
            <a:endParaRPr sz="2000" dirty="0"/>
          </a:p>
          <a:p>
            <a:pPr marL="914400" lvl="1" indent="-317500" algn="l" rtl="0">
              <a:spcBef>
                <a:spcPts val="0"/>
              </a:spcBef>
              <a:spcAft>
                <a:spcPts val="0"/>
              </a:spcAft>
              <a:buSzPts val="1400"/>
              <a:buChar char="○"/>
            </a:pPr>
            <a:r>
              <a:rPr lang="en" sz="1600" dirty="0"/>
              <a:t>A lot of systems today were not designed with security from the start, resulting in patches that don’t fully fix the problem!</a:t>
            </a:r>
            <a:endParaRPr sz="1600" dirty="0"/>
          </a:p>
          <a:p>
            <a:pPr marL="457200" lvl="0" indent="-342900" algn="l" rtl="0">
              <a:spcBef>
                <a:spcPts val="0"/>
              </a:spcBef>
              <a:spcAft>
                <a:spcPts val="0"/>
              </a:spcAft>
              <a:buSzPts val="1800"/>
              <a:buChar char="●"/>
            </a:pPr>
            <a:r>
              <a:rPr lang="en" sz="2000" dirty="0"/>
              <a:t>Keep these security principles in mind whenever you write code!</a:t>
            </a:r>
            <a:endParaRPr sz="2000" dirty="0"/>
          </a:p>
        </p:txBody>
      </p:sp>
      <p:sp>
        <p:nvSpPr>
          <p:cNvPr id="849" name="Google Shape;849;p9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100"/>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Principles: Summary</a:t>
            </a:r>
            <a:endParaRPr/>
          </a:p>
        </p:txBody>
      </p:sp>
      <p:sp>
        <p:nvSpPr>
          <p:cNvPr id="855" name="Google Shape;855;p100"/>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b="1" dirty="0"/>
              <a:t>Know your threat model</a:t>
            </a:r>
            <a:r>
              <a:rPr lang="en" sz="1400" dirty="0"/>
              <a:t>: Understand your attacker and their resources and motivation</a:t>
            </a:r>
            <a:endParaRPr sz="1400" dirty="0"/>
          </a:p>
          <a:p>
            <a:pPr marL="457200" lvl="0" indent="-317500" algn="l" rtl="0">
              <a:spcBef>
                <a:spcPts val="0"/>
              </a:spcBef>
              <a:spcAft>
                <a:spcPts val="0"/>
              </a:spcAft>
              <a:buSzPts val="1400"/>
              <a:buChar char="●"/>
            </a:pPr>
            <a:r>
              <a:rPr lang="en" sz="1400" b="1" dirty="0"/>
              <a:t>Consider human factors</a:t>
            </a:r>
            <a:r>
              <a:rPr lang="en" sz="1400" dirty="0"/>
              <a:t>: If your system is unusable, it will be unused</a:t>
            </a:r>
            <a:endParaRPr sz="1400" dirty="0"/>
          </a:p>
          <a:p>
            <a:pPr marL="457200" lvl="0" indent="-317500" algn="l" rtl="0">
              <a:spcBef>
                <a:spcPts val="0"/>
              </a:spcBef>
              <a:spcAft>
                <a:spcPts val="0"/>
              </a:spcAft>
              <a:buSzPts val="1400"/>
              <a:buChar char="●"/>
            </a:pPr>
            <a:r>
              <a:rPr lang="en" sz="1400" b="1" dirty="0"/>
              <a:t>Security is economics</a:t>
            </a:r>
            <a:r>
              <a:rPr lang="en" sz="1400" dirty="0"/>
              <a:t>: Balance the expected cost of security with the expected benefit</a:t>
            </a:r>
            <a:endParaRPr sz="1400" dirty="0"/>
          </a:p>
          <a:p>
            <a:pPr marL="457200" lvl="0" indent="-317500" algn="l" rtl="0">
              <a:spcBef>
                <a:spcPts val="0"/>
              </a:spcBef>
              <a:spcAft>
                <a:spcPts val="0"/>
              </a:spcAft>
              <a:buSzPts val="1400"/>
              <a:buChar char="●"/>
            </a:pPr>
            <a:r>
              <a:rPr lang="en" sz="1400" b="1" dirty="0"/>
              <a:t>Detect if you can’t prevent</a:t>
            </a:r>
            <a:r>
              <a:rPr lang="en" sz="1400" dirty="0"/>
              <a:t>: Security requires not just preventing attacks but detecting and responding to them</a:t>
            </a:r>
            <a:endParaRPr sz="1400" dirty="0"/>
          </a:p>
          <a:p>
            <a:pPr marL="457200" lvl="0" indent="-317500" algn="l" rtl="0">
              <a:spcBef>
                <a:spcPts val="0"/>
              </a:spcBef>
              <a:spcAft>
                <a:spcPts val="0"/>
              </a:spcAft>
              <a:buSzPts val="1400"/>
              <a:buChar char="●"/>
            </a:pPr>
            <a:r>
              <a:rPr lang="en" sz="1400" b="1" dirty="0"/>
              <a:t>Defense in depth</a:t>
            </a:r>
            <a:r>
              <a:rPr lang="en" sz="1400" dirty="0"/>
              <a:t>: Layer multiple types of defenses</a:t>
            </a:r>
            <a:endParaRPr sz="1400" dirty="0"/>
          </a:p>
          <a:p>
            <a:pPr marL="457200" lvl="0" indent="-317500" algn="l" rtl="0">
              <a:spcBef>
                <a:spcPts val="0"/>
              </a:spcBef>
              <a:spcAft>
                <a:spcPts val="0"/>
              </a:spcAft>
              <a:buSzPts val="1400"/>
              <a:buChar char="●"/>
            </a:pPr>
            <a:r>
              <a:rPr lang="en" sz="1400" b="1" dirty="0"/>
              <a:t>Least privilege</a:t>
            </a:r>
            <a:r>
              <a:rPr lang="en" sz="1400" dirty="0"/>
              <a:t>: Only grant privileges that are needed for correct functioning, and no more</a:t>
            </a:r>
            <a:endParaRPr sz="1400" dirty="0"/>
          </a:p>
          <a:p>
            <a:pPr marL="457200" lvl="0" indent="-317500" algn="l" rtl="0">
              <a:spcBef>
                <a:spcPts val="0"/>
              </a:spcBef>
              <a:spcAft>
                <a:spcPts val="0"/>
              </a:spcAft>
              <a:buSzPts val="1400"/>
              <a:buChar char="●"/>
            </a:pPr>
            <a:r>
              <a:rPr lang="en" sz="1400" b="1" dirty="0"/>
              <a:t>Separation of responsibility</a:t>
            </a:r>
            <a:r>
              <a:rPr lang="en" sz="1400" dirty="0"/>
              <a:t>: Consider requiring multiple parties to work together to exercise a privilege</a:t>
            </a:r>
            <a:endParaRPr sz="1400" dirty="0"/>
          </a:p>
          <a:p>
            <a:pPr marL="457200" lvl="0" indent="-317500" algn="l" rtl="0">
              <a:spcBef>
                <a:spcPts val="0"/>
              </a:spcBef>
              <a:spcAft>
                <a:spcPts val="0"/>
              </a:spcAft>
              <a:buSzPts val="1400"/>
              <a:buChar char="●"/>
            </a:pPr>
            <a:r>
              <a:rPr lang="en" sz="1400" b="1" dirty="0"/>
              <a:t>Ensure complete mediation</a:t>
            </a:r>
            <a:r>
              <a:rPr lang="en" sz="1400" dirty="0"/>
              <a:t>: All access must be monitored and protected, </a:t>
            </a:r>
            <a:r>
              <a:rPr lang="en" sz="1400" dirty="0" err="1"/>
              <a:t>unbypassable</a:t>
            </a:r>
            <a:endParaRPr sz="1400" dirty="0"/>
          </a:p>
          <a:p>
            <a:pPr marL="457200" lvl="0" indent="-317500" algn="l" rtl="0">
              <a:spcBef>
                <a:spcPts val="0"/>
              </a:spcBef>
              <a:spcAft>
                <a:spcPts val="0"/>
              </a:spcAft>
              <a:buSzPts val="1400"/>
              <a:buChar char="●"/>
            </a:pPr>
            <a:r>
              <a:rPr lang="en" sz="1400" b="1" dirty="0"/>
              <a:t>Shannon’s maxim</a:t>
            </a:r>
            <a:r>
              <a:rPr lang="en" sz="1400" dirty="0"/>
              <a:t>: The enemy knows the system</a:t>
            </a:r>
            <a:endParaRPr sz="1400" dirty="0"/>
          </a:p>
          <a:p>
            <a:pPr marL="457200" lvl="0" indent="-317500" algn="l" rtl="0">
              <a:spcBef>
                <a:spcPts val="0"/>
              </a:spcBef>
              <a:spcAft>
                <a:spcPts val="0"/>
              </a:spcAft>
              <a:buSzPts val="1400"/>
              <a:buChar char="●"/>
            </a:pPr>
            <a:r>
              <a:rPr lang="en" sz="1400" b="1" dirty="0"/>
              <a:t>Use fail-safe defaults</a:t>
            </a:r>
            <a:r>
              <a:rPr lang="en" sz="1400" dirty="0"/>
              <a:t>: Construct systems that fail in a safe state, balancing security and usability.</a:t>
            </a:r>
            <a:endParaRPr sz="1400" dirty="0"/>
          </a:p>
          <a:p>
            <a:pPr marL="457200" lvl="0" indent="-317500" algn="l" rtl="0">
              <a:spcBef>
                <a:spcPts val="0"/>
              </a:spcBef>
              <a:spcAft>
                <a:spcPts val="0"/>
              </a:spcAft>
              <a:buSzPts val="1400"/>
              <a:buChar char="●"/>
            </a:pPr>
            <a:r>
              <a:rPr lang="en" sz="1400" b="1" dirty="0"/>
              <a:t>Design in security from the start</a:t>
            </a:r>
            <a:r>
              <a:rPr lang="en" sz="1400" dirty="0"/>
              <a:t>: Consider all of these security principles when designing a new system, rather than patching it afterwards</a:t>
            </a:r>
            <a:endParaRPr sz="1400" dirty="0"/>
          </a:p>
        </p:txBody>
      </p:sp>
      <p:sp>
        <p:nvSpPr>
          <p:cNvPr id="856" name="Google Shape;856;p10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73</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2"/>
          <p:cNvSpPr txBox="1">
            <a:spLocks noGrp="1"/>
          </p:cNvSpPr>
          <p:nvPr>
            <p:ph type="body" idx="1"/>
          </p:nvPr>
        </p:nvSpPr>
        <p:spPr>
          <a:xfrm>
            <a:off x="198500" y="1246825"/>
            <a:ext cx="8616316" cy="3896676"/>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SzPts val="1800"/>
              <a:buChar char="●"/>
            </a:pPr>
            <a:r>
              <a:rPr lang="en" sz="2200" dirty="0"/>
              <a:t>Introduction to Security</a:t>
            </a:r>
            <a:endParaRPr sz="2200" dirty="0"/>
          </a:p>
          <a:p>
            <a:pPr marL="914400" lvl="1" indent="-317500" algn="l" rtl="0">
              <a:spcBef>
                <a:spcPts val="0"/>
              </a:spcBef>
              <a:spcAft>
                <a:spcPts val="0"/>
              </a:spcAft>
              <a:buSzPts val="1400"/>
              <a:buChar char="○"/>
            </a:pPr>
            <a:r>
              <a:rPr lang="en" sz="1600" dirty="0"/>
              <a:t>What are some general philosophies when thinking about security?</a:t>
            </a:r>
            <a:endParaRPr sz="1600" dirty="0"/>
          </a:p>
          <a:p>
            <a:pPr marL="457200" lvl="0" indent="-342900" algn="l" rtl="0">
              <a:spcBef>
                <a:spcPts val="0"/>
              </a:spcBef>
              <a:spcAft>
                <a:spcPts val="0"/>
              </a:spcAft>
              <a:buSzPts val="1800"/>
              <a:buChar char="●"/>
            </a:pPr>
            <a:r>
              <a:rPr lang="en" sz="2200" dirty="0"/>
              <a:t>Cryptography</a:t>
            </a:r>
            <a:endParaRPr sz="2200" dirty="0"/>
          </a:p>
          <a:p>
            <a:pPr marL="914400" lvl="1" indent="-317500" algn="l" rtl="0">
              <a:spcBef>
                <a:spcPts val="0"/>
              </a:spcBef>
              <a:spcAft>
                <a:spcPts val="0"/>
              </a:spcAft>
              <a:buSzPts val="1400"/>
              <a:buChar char="○"/>
            </a:pPr>
            <a:r>
              <a:rPr lang="en" sz="1600" dirty="0"/>
              <a:t>How do we securely send information over an insecure channel?</a:t>
            </a:r>
            <a:endParaRPr sz="1600" dirty="0"/>
          </a:p>
          <a:p>
            <a:pPr marL="457200" lvl="0" indent="-342900" algn="l" rtl="0">
              <a:spcBef>
                <a:spcPts val="0"/>
              </a:spcBef>
              <a:spcAft>
                <a:spcPts val="0"/>
              </a:spcAft>
              <a:buSzPts val="1800"/>
              <a:buChar char="●"/>
            </a:pPr>
            <a:r>
              <a:rPr lang="en" sz="2200" dirty="0"/>
              <a:t>Web Security</a:t>
            </a:r>
            <a:endParaRPr sz="2200" dirty="0"/>
          </a:p>
          <a:p>
            <a:pPr marL="914400" lvl="1" indent="-317500" algn="l" rtl="0">
              <a:spcBef>
                <a:spcPts val="0"/>
              </a:spcBef>
              <a:spcAft>
                <a:spcPts val="0"/>
              </a:spcAft>
              <a:buSzPts val="1400"/>
              <a:buChar char="○"/>
            </a:pPr>
            <a:r>
              <a:rPr lang="en" sz="1600" dirty="0"/>
              <a:t>What are some attacks on the web, and how do we defend against them?</a:t>
            </a:r>
            <a:endParaRPr sz="1600" dirty="0"/>
          </a:p>
          <a:p>
            <a:pPr marL="457200" lvl="0" indent="-342900" algn="l" rtl="0">
              <a:spcBef>
                <a:spcPts val="0"/>
              </a:spcBef>
              <a:spcAft>
                <a:spcPts val="0"/>
              </a:spcAft>
              <a:buSzPts val="1800"/>
              <a:buChar char="●"/>
            </a:pPr>
            <a:r>
              <a:rPr lang="en" sz="2200" dirty="0"/>
              <a:t>System Security</a:t>
            </a:r>
            <a:endParaRPr sz="2200" dirty="0"/>
          </a:p>
          <a:p>
            <a:pPr marL="914400" lvl="1" indent="-317500" algn="l" rtl="0">
              <a:spcBef>
                <a:spcPts val="0"/>
              </a:spcBef>
              <a:spcAft>
                <a:spcPts val="0"/>
              </a:spcAft>
              <a:buSzPts val="1400"/>
              <a:buChar char="○"/>
            </a:pPr>
            <a:r>
              <a:rPr lang="en" sz="1600" dirty="0"/>
              <a:t>What are some attacks on computer systems, and how do we defend against them?</a:t>
            </a:r>
          </a:p>
          <a:p>
            <a:pPr marL="457200" lvl="0" indent="-342900" algn="l" rtl="0">
              <a:spcBef>
                <a:spcPts val="0"/>
              </a:spcBef>
              <a:spcAft>
                <a:spcPts val="0"/>
              </a:spcAft>
              <a:buSzPts val="1800"/>
              <a:buChar char="●"/>
            </a:pPr>
            <a:r>
              <a:rPr lang="en" sz="2200" dirty="0"/>
              <a:t>Assurance of Security</a:t>
            </a:r>
          </a:p>
          <a:p>
            <a:pPr lvl="1"/>
            <a:r>
              <a:rPr lang="en" sz="1600" dirty="0"/>
              <a:t>How to establish/prove security properties for computer systems?  (My research)</a:t>
            </a:r>
          </a:p>
          <a:p>
            <a:pPr marL="457200" lvl="0" indent="-342900" algn="l" rtl="0">
              <a:spcBef>
                <a:spcPts val="0"/>
              </a:spcBef>
              <a:spcAft>
                <a:spcPts val="0"/>
              </a:spcAft>
              <a:buSzPts val="1800"/>
              <a:buChar char="●"/>
            </a:pPr>
            <a:r>
              <a:rPr lang="en" sz="2200" dirty="0"/>
              <a:t>Miscellaneous Topics</a:t>
            </a:r>
            <a:endParaRPr sz="2200" dirty="0"/>
          </a:p>
          <a:p>
            <a:pPr marL="914400" lvl="1" indent="-317500" algn="l" rtl="0">
              <a:spcBef>
                <a:spcPts val="0"/>
              </a:spcBef>
              <a:spcAft>
                <a:spcPts val="0"/>
              </a:spcAft>
              <a:buSzPts val="1400"/>
              <a:buChar char="○"/>
            </a:pPr>
            <a:r>
              <a:rPr lang="en" sz="1700" dirty="0"/>
              <a:t>Useful, interesting, or fun topics. Maybe some guest lectures! e.g., CPS security</a:t>
            </a:r>
          </a:p>
        </p:txBody>
      </p:sp>
      <p:sp>
        <p:nvSpPr>
          <p:cNvPr id="193" name="Google Shape;193;p22"/>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Course Outline</a:t>
            </a:r>
            <a:endParaRPr/>
          </a:p>
        </p:txBody>
      </p:sp>
      <p:sp>
        <p:nvSpPr>
          <p:cNvPr id="194" name="Google Shape;194;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9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9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9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2">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92">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92">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9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102700" y="270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Extra Tools and Skills</a:t>
            </a:r>
            <a:endParaRPr/>
          </a:p>
        </p:txBody>
      </p:sp>
      <p:sp>
        <p:nvSpPr>
          <p:cNvPr id="200" name="Google Shape;200;p23"/>
          <p:cNvSpPr txBox="1">
            <a:spLocks noGrp="1"/>
          </p:cNvSpPr>
          <p:nvPr>
            <p:ph type="body" idx="1"/>
          </p:nvPr>
        </p:nvSpPr>
        <p:spPr>
          <a:xfrm>
            <a:off x="198500" y="1246825"/>
            <a:ext cx="8520600" cy="37656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000" dirty="0"/>
              <a:t>Some non-security-related skills you can take away from this class:</a:t>
            </a:r>
            <a:endParaRPr sz="2000" dirty="0"/>
          </a:p>
          <a:p>
            <a:pPr marL="457200" lvl="0" indent="-342900" algn="l" rtl="0">
              <a:spcBef>
                <a:spcPts val="0"/>
              </a:spcBef>
              <a:spcAft>
                <a:spcPts val="0"/>
              </a:spcAft>
              <a:buSzPts val="1800"/>
              <a:buChar char="●"/>
            </a:pPr>
            <a:r>
              <a:rPr lang="en" sz="2000" dirty="0"/>
              <a:t>Cryptography</a:t>
            </a:r>
            <a:endParaRPr dirty="0"/>
          </a:p>
          <a:p>
            <a:pPr marL="914400" lvl="1" indent="-317500" algn="l" rtl="0">
              <a:spcBef>
                <a:spcPts val="0"/>
              </a:spcBef>
              <a:spcAft>
                <a:spcPts val="0"/>
              </a:spcAft>
              <a:buSzPts val="1400"/>
              <a:buChar char="○"/>
            </a:pPr>
            <a:r>
              <a:rPr lang="en" dirty="0"/>
              <a:t>Becoming a better consumer: be able to analyze security products and pick the right security tools for your software</a:t>
            </a:r>
            <a:endParaRPr dirty="0"/>
          </a:p>
          <a:p>
            <a:pPr marL="457200" lvl="0" indent="-342900" algn="l" rtl="0">
              <a:spcBef>
                <a:spcPts val="0"/>
              </a:spcBef>
              <a:spcAft>
                <a:spcPts val="0"/>
              </a:spcAft>
              <a:buSzPts val="1800"/>
              <a:buChar char="●"/>
            </a:pPr>
            <a:r>
              <a:rPr lang="en" sz="2000" dirty="0"/>
              <a:t>Web Security</a:t>
            </a:r>
            <a:endParaRPr sz="2000" dirty="0"/>
          </a:p>
          <a:p>
            <a:pPr marL="914400" lvl="1" indent="-317500" algn="l" rtl="0">
              <a:spcBef>
                <a:spcPts val="0"/>
              </a:spcBef>
              <a:spcAft>
                <a:spcPts val="0"/>
              </a:spcAft>
              <a:buSzPts val="1400"/>
              <a:buChar char="○"/>
            </a:pPr>
            <a:r>
              <a:rPr lang="en" dirty="0"/>
              <a:t>Software engineering: understand how websites are built and how your web browser interacts with remote web servers </a:t>
            </a:r>
          </a:p>
          <a:p>
            <a:r>
              <a:rPr lang="en" sz="2000" dirty="0"/>
              <a:t>System Security</a:t>
            </a:r>
            <a:endParaRPr sz="2000" dirty="0"/>
          </a:p>
          <a:p>
            <a:pPr marL="914400" lvl="1" indent="-317500" algn="l" rtl="0">
              <a:spcBef>
                <a:spcPts val="0"/>
              </a:spcBef>
              <a:spcAft>
                <a:spcPts val="0"/>
              </a:spcAft>
              <a:buSzPts val="1400"/>
              <a:buChar char="○"/>
            </a:pPr>
            <a:r>
              <a:rPr lang="en" dirty="0"/>
              <a:t>Architecture and OS: understand how the memory works and how your soft</a:t>
            </a:r>
            <a:r>
              <a:rPr lang="en-US" dirty="0"/>
              <a:t>w</a:t>
            </a:r>
            <a:r>
              <a:rPr lang="en" dirty="0"/>
              <a:t>are applications interact with OS and hardware</a:t>
            </a:r>
          </a:p>
          <a:p>
            <a:pPr marL="457200" lvl="1" indent="-342900">
              <a:buSzPts val="1800"/>
              <a:buFont typeface="Arial"/>
              <a:buChar char="●"/>
            </a:pPr>
            <a:r>
              <a:rPr lang="en-US" sz="2000" dirty="0"/>
              <a:t>Assurance of Security</a:t>
            </a:r>
          </a:p>
          <a:p>
            <a:pPr lvl="1">
              <a:lnSpc>
                <a:spcPct val="125000"/>
              </a:lnSpc>
            </a:pPr>
            <a:r>
              <a:rPr lang="en-US" dirty="0"/>
              <a:t>Mathematical notations, system modeling, and proof methods</a:t>
            </a:r>
            <a:endParaRPr lang="en" dirty="0"/>
          </a:p>
          <a:p>
            <a:pPr marL="914400" lvl="2" indent="-342900">
              <a:buSzPts val="1800"/>
              <a:buFont typeface="Arial"/>
              <a:buChar char="●"/>
            </a:pPr>
            <a:endParaRPr lang="en-US" sz="1800" dirty="0"/>
          </a:p>
          <a:p>
            <a:pPr marL="914400" lvl="1" indent="-317500" algn="l" rtl="0">
              <a:spcBef>
                <a:spcPts val="0"/>
              </a:spcBef>
              <a:spcAft>
                <a:spcPts val="0"/>
              </a:spcAft>
              <a:buSzPts val="1400"/>
              <a:buChar char="○"/>
            </a:pPr>
            <a:endParaRPr dirty="0"/>
          </a:p>
        </p:txBody>
      </p:sp>
      <p:sp>
        <p:nvSpPr>
          <p:cNvPr id="201" name="Google Shape;201;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0">
                                            <p:txEl>
                                              <p:pRg st="1" end="1"/>
                                            </p:txEl>
                                          </p:spTgt>
                                        </p:tgtEl>
                                        <p:attrNameLst>
                                          <p:attrName>style.visibility</p:attrName>
                                        </p:attrNameLst>
                                      </p:cBhvr>
                                      <p:to>
                                        <p:strVal val="visible"/>
                                      </p:to>
                                    </p:set>
                                    <p:animEffect transition="in" filter="fade">
                                      <p:cBhvr>
                                        <p:cTn id="7" dur="1"/>
                                        <p:tgtEl>
                                          <p:spTgt spid="200">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00">
                                            <p:txEl>
                                              <p:pRg st="2" end="2"/>
                                            </p:txEl>
                                          </p:spTgt>
                                        </p:tgtEl>
                                        <p:attrNameLst>
                                          <p:attrName>style.visibility</p:attrName>
                                        </p:attrNameLst>
                                      </p:cBhvr>
                                      <p:to>
                                        <p:strVal val="visible"/>
                                      </p:to>
                                    </p:set>
                                    <p:animEffect transition="in" filter="fade">
                                      <p:cBhvr>
                                        <p:cTn id="10" dur="1"/>
                                        <p:tgtEl>
                                          <p:spTgt spid="200">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0">
                                            <p:txEl>
                                              <p:pRg st="3" end="3"/>
                                            </p:txEl>
                                          </p:spTgt>
                                        </p:tgtEl>
                                        <p:attrNameLst>
                                          <p:attrName>style.visibility</p:attrName>
                                        </p:attrNameLst>
                                      </p:cBhvr>
                                      <p:to>
                                        <p:strVal val="visible"/>
                                      </p:to>
                                    </p:set>
                                    <p:animEffect transition="in" filter="fade">
                                      <p:cBhvr>
                                        <p:cTn id="15" dur="1"/>
                                        <p:tgtEl>
                                          <p:spTgt spid="200">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00">
                                            <p:txEl>
                                              <p:pRg st="4" end="4"/>
                                            </p:txEl>
                                          </p:spTgt>
                                        </p:tgtEl>
                                        <p:attrNameLst>
                                          <p:attrName>style.visibility</p:attrName>
                                        </p:attrNameLst>
                                      </p:cBhvr>
                                      <p:to>
                                        <p:strVal val="visible"/>
                                      </p:to>
                                    </p:set>
                                    <p:animEffect transition="in" filter="fade">
                                      <p:cBhvr>
                                        <p:cTn id="18" dur="1"/>
                                        <p:tgtEl>
                                          <p:spTgt spid="200">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00">
                                            <p:txEl>
                                              <p:pRg st="5" end="5"/>
                                            </p:txEl>
                                          </p:spTgt>
                                        </p:tgtEl>
                                        <p:attrNameLst>
                                          <p:attrName>style.visibility</p:attrName>
                                        </p:attrNameLst>
                                      </p:cBhvr>
                                      <p:to>
                                        <p:strVal val="visible"/>
                                      </p:to>
                                    </p:set>
                                    <p:animEffect transition="in" filter="fade">
                                      <p:cBhvr>
                                        <p:cTn id="23" dur="1"/>
                                        <p:tgtEl>
                                          <p:spTgt spid="200">
                                            <p:txEl>
                                              <p:pRg st="5" end="5"/>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200">
                                            <p:txEl>
                                              <p:pRg st="6" end="6"/>
                                            </p:txEl>
                                          </p:spTgt>
                                        </p:tgtEl>
                                        <p:attrNameLst>
                                          <p:attrName>style.visibility</p:attrName>
                                        </p:attrNameLst>
                                      </p:cBhvr>
                                      <p:to>
                                        <p:strVal val="visible"/>
                                      </p:to>
                                    </p:set>
                                    <p:animEffect transition="in" filter="fade">
                                      <p:cBhvr>
                                        <p:cTn id="26" dur="1"/>
                                        <p:tgtEl>
                                          <p:spTgt spid="200">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00">
                                            <p:txEl>
                                              <p:pRg st="7" end="7"/>
                                            </p:txEl>
                                          </p:spTgt>
                                        </p:tgtEl>
                                        <p:attrNameLst>
                                          <p:attrName>style.visibility</p:attrName>
                                        </p:attrNameLst>
                                      </p:cBhvr>
                                      <p:to>
                                        <p:strVal val="visible"/>
                                      </p:to>
                                    </p:set>
                                    <p:animEffect transition="in" filter="fade">
                                      <p:cBhvr>
                                        <p:cTn id="31" dur="1"/>
                                        <p:tgtEl>
                                          <p:spTgt spid="200">
                                            <p:txEl>
                                              <p:pRg st="7" end="7"/>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00">
                                            <p:txEl>
                                              <p:pRg st="8" end="8"/>
                                            </p:txEl>
                                          </p:spTgt>
                                        </p:tgtEl>
                                        <p:attrNameLst>
                                          <p:attrName>style.visibility</p:attrName>
                                        </p:attrNameLst>
                                      </p:cBhvr>
                                      <p:to>
                                        <p:strVal val="visible"/>
                                      </p:to>
                                    </p:set>
                                    <p:animEffect transition="in" filter="fade">
                                      <p:cBhvr>
                                        <p:cTn id="34" dur="1"/>
                                        <p:tgtEl>
                                          <p:spTgt spid="20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S 161">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1050</TotalTime>
  <Words>4344</Words>
  <Application>Microsoft Macintosh PowerPoint</Application>
  <PresentationFormat>On-screen Show (16:9)</PresentationFormat>
  <Paragraphs>544</Paragraphs>
  <Slides>73</Slides>
  <Notes>72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73</vt:i4>
      </vt:variant>
    </vt:vector>
  </HeadingPairs>
  <TitlesOfParts>
    <vt:vector size="77" baseType="lpstr">
      <vt:lpstr>Arial</vt:lpstr>
      <vt:lpstr>Courier New</vt:lpstr>
      <vt:lpstr>Optima</vt:lpstr>
      <vt:lpstr>CS 161</vt:lpstr>
      <vt:lpstr>Introduction and Security Principles</vt:lpstr>
      <vt:lpstr>Today’s Cunning Plan (First half): Introductions &amp; Logistics</vt:lpstr>
      <vt:lpstr>Staff Introductions</vt:lpstr>
      <vt:lpstr>Who Am I? Professor Xiang (shaang) (he/him)</vt:lpstr>
      <vt:lpstr>Our TAs!</vt:lpstr>
      <vt:lpstr>Course Overview</vt:lpstr>
      <vt:lpstr>Learning Objectives</vt:lpstr>
      <vt:lpstr>Course Outline</vt:lpstr>
      <vt:lpstr>Extra Tools and Skills</vt:lpstr>
      <vt:lpstr>Prerequisites</vt:lpstr>
      <vt:lpstr>Course Logistics</vt:lpstr>
      <vt:lpstr>Enrollment</vt:lpstr>
      <vt:lpstr>Course Structure: Lectures</vt:lpstr>
      <vt:lpstr>Course Structure: Office Hours</vt:lpstr>
      <vt:lpstr>Platforms</vt:lpstr>
      <vt:lpstr>Textbooks</vt:lpstr>
      <vt:lpstr>Course Structure: Exams</vt:lpstr>
      <vt:lpstr>Grading Structure (Tentatively)</vt:lpstr>
      <vt:lpstr>Class Policies: Late policy</vt:lpstr>
      <vt:lpstr>Class Policies: Inclusive Learning </vt:lpstr>
      <vt:lpstr>Class Policies: Collaboration</vt:lpstr>
      <vt:lpstr>Class Policies: Academic Integrity</vt:lpstr>
      <vt:lpstr>Ethics</vt:lpstr>
      <vt:lpstr>Non-Discrimination  </vt:lpstr>
      <vt:lpstr>Stress Management and Mental Health</vt:lpstr>
      <vt:lpstr>Today’s Cunning Plan (Second half): Intro to Security</vt:lpstr>
      <vt:lpstr>What is security?</vt:lpstr>
      <vt:lpstr>What is security?</vt:lpstr>
      <vt:lpstr>Why is security important?</vt:lpstr>
      <vt:lpstr>Why is security important?</vt:lpstr>
      <vt:lpstr>Why is security important?</vt:lpstr>
      <vt:lpstr>Why is security important?</vt:lpstr>
      <vt:lpstr>What is hackable?</vt:lpstr>
      <vt:lpstr>Security Principles</vt:lpstr>
      <vt:lpstr>Security Principles</vt:lpstr>
      <vt:lpstr>Know Your Threat Model</vt:lpstr>
      <vt:lpstr>The Parable of the Bear Race</vt:lpstr>
      <vt:lpstr>Security Principle: Know Your Threat Model</vt:lpstr>
      <vt:lpstr>Security Principle: Know Your Threat Model</vt:lpstr>
      <vt:lpstr>Threat Model: Common Assumptions for Attackers</vt:lpstr>
      <vt:lpstr>Trusted Computing Base</vt:lpstr>
      <vt:lpstr>Consider Human Factors</vt:lpstr>
      <vt:lpstr>Security Principle: Consider Human Factors</vt:lpstr>
      <vt:lpstr>Security is Economics</vt:lpstr>
      <vt:lpstr>Security Principle: Security is Economics</vt:lpstr>
      <vt:lpstr>Detect If You Can’t Prevent</vt:lpstr>
      <vt:lpstr>Burglar Alarms</vt:lpstr>
      <vt:lpstr>Security Principle: Detect if You Can’t Prevent</vt:lpstr>
      <vt:lpstr>Defense in Depth</vt:lpstr>
      <vt:lpstr>Security Principle: Defense in Depth</vt:lpstr>
      <vt:lpstr>Least Privilege</vt:lpstr>
      <vt:lpstr>uTorrent</vt:lpstr>
      <vt:lpstr>uTorrent</vt:lpstr>
      <vt:lpstr>uTorrent</vt:lpstr>
      <vt:lpstr>Security Principle: Least Privilege</vt:lpstr>
      <vt:lpstr>Separation of Responsibility</vt:lpstr>
      <vt:lpstr>Welcome to a Nuclear Bunker</vt:lpstr>
      <vt:lpstr>Security Principle: Separation of Responsibility</vt:lpstr>
      <vt:lpstr>Ensure Complete Mediation</vt:lpstr>
      <vt:lpstr>Spot the Issue</vt:lpstr>
      <vt:lpstr>Security Principle: Ensure Complete Mediation</vt:lpstr>
      <vt:lpstr>Time-of-Check to Time-of-Use</vt:lpstr>
      <vt:lpstr>Time-of-Check to Time-of-Use</vt:lpstr>
      <vt:lpstr>Don’t Rely on Security Through Obscurity</vt:lpstr>
      <vt:lpstr>Accident on Motorway</vt:lpstr>
      <vt:lpstr>Caution! Zombies Ahead!!!</vt:lpstr>
      <vt:lpstr>Security Principle: Shannon’s Maxim</vt:lpstr>
      <vt:lpstr>Use Fail-Safe Defaults</vt:lpstr>
      <vt:lpstr>Guarded rooms</vt:lpstr>
      <vt:lpstr>Security Principle: Use Fail-Safe Defaults</vt:lpstr>
      <vt:lpstr>Design in Security from the Start</vt:lpstr>
      <vt:lpstr>Security Principle: Design in Security from the Start</vt:lpstr>
      <vt:lpstr>Security Principles: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and Security Principles</dc:title>
  <cp:lastModifiedBy>Jian Xiang</cp:lastModifiedBy>
  <cp:revision>62</cp:revision>
  <dcterms:modified xsi:type="dcterms:W3CDTF">2023-08-28T18:03:42Z</dcterms:modified>
</cp:coreProperties>
</file>